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3" r:id="rId5"/>
  </p:sldMasterIdLst>
  <p:notesMasterIdLst>
    <p:notesMasterId r:id="rId29"/>
  </p:notesMasterIdLst>
  <p:sldIdLst>
    <p:sldId id="256" r:id="rId6"/>
    <p:sldId id="584" r:id="rId7"/>
    <p:sldId id="261" r:id="rId8"/>
    <p:sldId id="275" r:id="rId9"/>
    <p:sldId id="257" r:id="rId10"/>
    <p:sldId id="276" r:id="rId11"/>
    <p:sldId id="283" r:id="rId12"/>
    <p:sldId id="277" r:id="rId13"/>
    <p:sldId id="278" r:id="rId14"/>
    <p:sldId id="279" r:id="rId15"/>
    <p:sldId id="280" r:id="rId16"/>
    <p:sldId id="586" r:id="rId17"/>
    <p:sldId id="589" r:id="rId18"/>
    <p:sldId id="285" r:id="rId19"/>
    <p:sldId id="587" r:id="rId20"/>
    <p:sldId id="588" r:id="rId21"/>
    <p:sldId id="290" r:id="rId22"/>
    <p:sldId id="286" r:id="rId23"/>
    <p:sldId id="582" r:id="rId24"/>
    <p:sldId id="554" r:id="rId25"/>
    <p:sldId id="583" r:id="rId26"/>
    <p:sldId id="289" r:id="rId27"/>
    <p:sldId id="270" r:id="rId28"/>
  </p:sldIdLst>
  <p:sldSz cx="24384000" cy="13716000"/>
  <p:notesSz cx="7023100" cy="9309100"/>
  <p:defaultTextStyle>
    <a:defPPr marL="0" marR="0" indent="0" algn="l" defTabSz="91438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13"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595" algn="ctr" defTabSz="821513"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90" algn="ctr" defTabSz="821513"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785" algn="ctr" defTabSz="821513"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380" algn="ctr" defTabSz="821513"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975" algn="ctr" defTabSz="821513"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570" algn="ctr" defTabSz="821513"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165" algn="ctr" defTabSz="821513"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760" algn="ctr" defTabSz="821513"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Martin" initials="BM" lastIdx="1" clrIdx="0">
    <p:extLst>
      <p:ext uri="{19B8F6BF-5375-455C-9EA6-DF929625EA0E}">
        <p15:presenceInfo xmlns:p15="http://schemas.microsoft.com/office/powerpoint/2012/main" userId="S::MartinB@mynslc.com::bd254964-d88a-4748-99cd-55b2d427e7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22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0"/>
    <p:restoredTop sz="94663"/>
  </p:normalViewPr>
  <p:slideViewPr>
    <p:cSldViewPr snapToGrid="0">
      <p:cViewPr varScale="1">
        <p:scale>
          <a:sx n="58" d="100"/>
          <a:sy n="58" d="100"/>
        </p:scale>
        <p:origin x="3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9575" y="698500"/>
            <a:ext cx="6203950" cy="3490913"/>
          </a:xfrm>
          <a:prstGeom prst="rect">
            <a:avLst/>
          </a:prstGeom>
        </p:spPr>
        <p:txBody>
          <a:bodyPr lIns="93324" tIns="46662" rIns="93324" bIns="46662"/>
          <a:lstStyle/>
          <a:p>
            <a:endParaRPr/>
          </a:p>
        </p:txBody>
      </p:sp>
      <p:sp>
        <p:nvSpPr>
          <p:cNvPr id="117" name="Shape 117"/>
          <p:cNvSpPr>
            <a:spLocks noGrp="1"/>
          </p:cNvSpPr>
          <p:nvPr>
            <p:ph type="body" sz="quarter" idx="1"/>
          </p:nvPr>
        </p:nvSpPr>
        <p:spPr>
          <a:xfrm>
            <a:off x="936414" y="4421823"/>
            <a:ext cx="5150273" cy="4189095"/>
          </a:xfrm>
          <a:prstGeom prst="rect">
            <a:avLst/>
          </a:prstGeom>
        </p:spPr>
        <p:txBody>
          <a:bodyPr lIns="93324" tIns="46662" rIns="93324" bIns="46662"/>
          <a:lstStyle/>
          <a:p>
            <a:endParaRPr/>
          </a:p>
        </p:txBody>
      </p:sp>
    </p:spTree>
  </p:cSld>
  <p:clrMap bg1="lt1" tx1="dk1" bg2="lt2" tx2="dk2" accent1="accent1" accent2="accent2" accent3="accent3" accent4="accent4" accent5="accent5" accent6="accent6" hlink="hlink" folHlink="folHlink"/>
  <p:notesStyle>
    <a:lvl1pPr defTabSz="457190" latinLnBrk="0">
      <a:lnSpc>
        <a:spcPct val="117999"/>
      </a:lnSpc>
      <a:defRPr sz="2200">
        <a:latin typeface="Helvetica Neue"/>
        <a:ea typeface="Helvetica Neue"/>
        <a:cs typeface="Helvetica Neue"/>
        <a:sym typeface="Helvetica Neue"/>
      </a:defRPr>
    </a:lvl1pPr>
    <a:lvl2pPr indent="228595" defTabSz="457190" latinLnBrk="0">
      <a:lnSpc>
        <a:spcPct val="117999"/>
      </a:lnSpc>
      <a:defRPr sz="2200">
        <a:latin typeface="Helvetica Neue"/>
        <a:ea typeface="Helvetica Neue"/>
        <a:cs typeface="Helvetica Neue"/>
        <a:sym typeface="Helvetica Neue"/>
      </a:defRPr>
    </a:lvl2pPr>
    <a:lvl3pPr indent="457190" defTabSz="457190" latinLnBrk="0">
      <a:lnSpc>
        <a:spcPct val="117999"/>
      </a:lnSpc>
      <a:defRPr sz="2200">
        <a:latin typeface="Helvetica Neue"/>
        <a:ea typeface="Helvetica Neue"/>
        <a:cs typeface="Helvetica Neue"/>
        <a:sym typeface="Helvetica Neue"/>
      </a:defRPr>
    </a:lvl3pPr>
    <a:lvl4pPr indent="685785" defTabSz="457190" latinLnBrk="0">
      <a:lnSpc>
        <a:spcPct val="117999"/>
      </a:lnSpc>
      <a:defRPr sz="2200">
        <a:latin typeface="Helvetica Neue"/>
        <a:ea typeface="Helvetica Neue"/>
        <a:cs typeface="Helvetica Neue"/>
        <a:sym typeface="Helvetica Neue"/>
      </a:defRPr>
    </a:lvl4pPr>
    <a:lvl5pPr indent="914380" defTabSz="457190" latinLnBrk="0">
      <a:lnSpc>
        <a:spcPct val="117999"/>
      </a:lnSpc>
      <a:defRPr sz="2200">
        <a:latin typeface="Helvetica Neue"/>
        <a:ea typeface="Helvetica Neue"/>
        <a:cs typeface="Helvetica Neue"/>
        <a:sym typeface="Helvetica Neue"/>
      </a:defRPr>
    </a:lvl5pPr>
    <a:lvl6pPr indent="1142975" defTabSz="457190" latinLnBrk="0">
      <a:lnSpc>
        <a:spcPct val="117999"/>
      </a:lnSpc>
      <a:defRPr sz="2200">
        <a:latin typeface="Helvetica Neue"/>
        <a:ea typeface="Helvetica Neue"/>
        <a:cs typeface="Helvetica Neue"/>
        <a:sym typeface="Helvetica Neue"/>
      </a:defRPr>
    </a:lvl6pPr>
    <a:lvl7pPr indent="1371570" defTabSz="457190" latinLnBrk="0">
      <a:lnSpc>
        <a:spcPct val="117999"/>
      </a:lnSpc>
      <a:defRPr sz="2200">
        <a:latin typeface="Helvetica Neue"/>
        <a:ea typeface="Helvetica Neue"/>
        <a:cs typeface="Helvetica Neue"/>
        <a:sym typeface="Helvetica Neue"/>
      </a:defRPr>
    </a:lvl7pPr>
    <a:lvl8pPr indent="1600165" defTabSz="457190" latinLnBrk="0">
      <a:lnSpc>
        <a:spcPct val="117999"/>
      </a:lnSpc>
      <a:defRPr sz="2200">
        <a:latin typeface="Helvetica Neue"/>
        <a:ea typeface="Helvetica Neue"/>
        <a:cs typeface="Helvetica Neue"/>
        <a:sym typeface="Helvetica Neue"/>
      </a:defRPr>
    </a:lvl8pPr>
    <a:lvl9pPr indent="1828760" defTabSz="45719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9098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7189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a:t>Can we explain here what the recovery position is?  Not everyone knows.</a:t>
            </a:r>
            <a:endParaRPr lang="en-CA"/>
          </a:p>
        </p:txBody>
      </p:sp>
    </p:spTree>
    <p:extLst>
      <p:ext uri="{BB962C8B-B14F-4D97-AF65-F5344CB8AC3E}">
        <p14:creationId xmlns:p14="http://schemas.microsoft.com/office/powerpoint/2010/main" val="126923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409575" y="698500"/>
            <a:ext cx="6203950" cy="3490913"/>
          </a:xfrm>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47780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80071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63224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a:t>What are the blood per se levels?</a:t>
            </a:r>
            <a:endParaRPr lang="en-CA"/>
          </a:p>
        </p:txBody>
      </p:sp>
    </p:spTree>
    <p:extLst>
      <p:ext uri="{BB962C8B-B14F-4D97-AF65-F5344CB8AC3E}">
        <p14:creationId xmlns:p14="http://schemas.microsoft.com/office/powerpoint/2010/main" val="3334338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solidFill>
                <a:srgbClr val="000000"/>
              </a:solidFill>
            </a:endParaRPr>
          </a:p>
          <a:p>
            <a:endParaRPr lang="en-CA"/>
          </a:p>
        </p:txBody>
      </p:sp>
    </p:spTree>
    <p:extLst>
      <p:ext uri="{BB962C8B-B14F-4D97-AF65-F5344CB8AC3E}">
        <p14:creationId xmlns:p14="http://schemas.microsoft.com/office/powerpoint/2010/main" val="141057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01881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79001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409575" y="698500"/>
            <a:ext cx="6203950" cy="3490913"/>
          </a:xfrm>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pPr>
              <a:defRPr b="1"/>
            </a:pPr>
            <a:endParaRPr lang="en-US"/>
          </a:p>
          <a:p>
            <a:pPr>
              <a:defRPr b="1"/>
            </a:pPr>
            <a:r>
              <a:t>Program Objectives</a:t>
            </a:r>
          </a:p>
          <a:p>
            <a:r>
              <a:t>•	Promote responsible consumption and harm reduction of beverage alcohol and cannabis among university and college students</a:t>
            </a:r>
          </a:p>
          <a:p>
            <a:r>
              <a:t>•	Sustainable, student-led and collaborative</a:t>
            </a:r>
          </a:p>
          <a:p>
            <a:r>
              <a:t>•	Gain Student leadership commitment</a:t>
            </a:r>
          </a:p>
          <a:p>
            <a:r>
              <a:t>•	Demonstrate consistent messaging throughout Atlantic campuses (and beyond)</a:t>
            </a:r>
          </a:p>
          <a:p>
            <a:endParaRPr/>
          </a:p>
          <a:p>
            <a:pPr>
              <a:defRPr b="1"/>
            </a:pPr>
            <a:r>
              <a:t>Program Components</a:t>
            </a:r>
          </a:p>
          <a:p>
            <a:r>
              <a:t>•	Keep it Social provides a platform that can be customized and integrated into each individual campus to comply with alcohol policies and programs.</a:t>
            </a:r>
          </a:p>
          <a:p>
            <a:r>
              <a:t>•	Each Campus receives budget based on student enrollment numbers to use towards their Keep It Social program.</a:t>
            </a:r>
          </a:p>
          <a:p>
            <a:r>
              <a:t>•	Each campus receives access to digital assets for use on websites, digital screens, etc.</a:t>
            </a:r>
          </a:p>
          <a:p>
            <a:r>
              <a:t>•	Student ambassadors who generate ideas and affect messaging and tactics.</a:t>
            </a:r>
            <a:endParaRPr lang="en-US"/>
          </a:p>
          <a:p>
            <a:endParaRPr lang="en-US"/>
          </a:p>
          <a:p>
            <a:r>
              <a:rPr lang="en-US"/>
              <a:t>LV-what do we mean by “sustainable” in the second bullet point?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a:t>Do we want the can topper here?  Should use image of pop socket instead.</a:t>
            </a:r>
            <a:endParaRPr lang="en-CA"/>
          </a:p>
        </p:txBody>
      </p:sp>
    </p:spTree>
    <p:extLst>
      <p:ext uri="{BB962C8B-B14F-4D97-AF65-F5344CB8AC3E}">
        <p14:creationId xmlns:p14="http://schemas.microsoft.com/office/powerpoint/2010/main" val="256738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409575" y="698500"/>
            <a:ext cx="6203950" cy="3490913"/>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t>Keep It Social has grown from local Nova Scotia campuses to full Atlantic Canadian participation, and now into </a:t>
            </a:r>
            <a:r>
              <a:rPr err="1"/>
              <a:t>quebec</a:t>
            </a:r>
            <a:r>
              <a:t>.</a:t>
            </a:r>
          </a:p>
          <a:p>
            <a:r>
              <a:t>Acadia</a:t>
            </a:r>
          </a:p>
          <a:p>
            <a:r>
              <a:t>Dal</a:t>
            </a:r>
          </a:p>
          <a:p>
            <a:r>
              <a:t>MSVU</a:t>
            </a:r>
          </a:p>
          <a:p>
            <a:r>
              <a:t>Cape Breton University</a:t>
            </a:r>
          </a:p>
          <a:p>
            <a:r>
              <a:t>St. FX</a:t>
            </a:r>
          </a:p>
          <a:p>
            <a:r>
              <a:t>Saint Mary’s</a:t>
            </a:r>
          </a:p>
          <a:p>
            <a:r>
              <a:rPr err="1"/>
              <a:t>Universite</a:t>
            </a:r>
            <a:r>
              <a:t> Saint Anne</a:t>
            </a:r>
          </a:p>
          <a:p>
            <a:r>
              <a:t>UPEI</a:t>
            </a:r>
          </a:p>
          <a:p>
            <a:r>
              <a:t>Memorial</a:t>
            </a:r>
          </a:p>
          <a:p>
            <a:r>
              <a:t>And now Bishops in Sherbrooke, Quebec.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33393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409575" y="698500"/>
            <a:ext cx="6203950" cy="3490913"/>
          </a:xfrm>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209971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Drinking is a personal choice. However, if you choose to drink, understanding what “a drink” means is an important fact to know and helps you keep track of the amount you are consuming.</a:t>
            </a:r>
            <a:endParaRPr lang="en-CA"/>
          </a:p>
          <a:p>
            <a:endParaRPr lang="en-CA"/>
          </a:p>
        </p:txBody>
      </p:sp>
    </p:spTree>
    <p:extLst>
      <p:ext uri="{BB962C8B-B14F-4D97-AF65-F5344CB8AC3E}">
        <p14:creationId xmlns:p14="http://schemas.microsoft.com/office/powerpoint/2010/main" val="4129421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a:t>Are we using gender terms? </a:t>
            </a:r>
            <a:endParaRPr lang="en-CA"/>
          </a:p>
        </p:txBody>
      </p:sp>
    </p:spTree>
    <p:extLst>
      <p:ext uri="{BB962C8B-B14F-4D97-AF65-F5344CB8AC3E}">
        <p14:creationId xmlns:p14="http://schemas.microsoft.com/office/powerpoint/2010/main" val="272663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40" y="2303861"/>
            <a:ext cx="14716125"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40" y="7090173"/>
            <a:ext cx="14716125"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tail Page -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1301261" y="2074984"/>
            <a:ext cx="1354016" cy="0"/>
          </a:xfrm>
          <a:prstGeom prst="line">
            <a:avLst/>
          </a:prstGeom>
          <a:ln w="50800">
            <a:solidFill>
              <a:srgbClr val="668F4E"/>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userDrawn="1"/>
        </p:nvSpPr>
        <p:spPr>
          <a:xfrm>
            <a:off x="23259364" y="12723630"/>
            <a:ext cx="655117" cy="636548"/>
          </a:xfrm>
          <a:prstGeom prst="roundRect">
            <a:avLst>
              <a:gd name="adj" fmla="val 50000"/>
            </a:avLst>
          </a:pr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702">
              <a:solidFill>
                <a:schemeClr val="bg1">
                  <a:lumMod val="50000"/>
                </a:schemeClr>
              </a:solidFill>
            </a:endParaRPr>
          </a:p>
        </p:txBody>
      </p:sp>
      <p:sp>
        <p:nvSpPr>
          <p:cNvPr id="19" name="Text Placeholder 18"/>
          <p:cNvSpPr>
            <a:spLocks noGrp="1"/>
          </p:cNvSpPr>
          <p:nvPr>
            <p:ph type="body" sz="quarter" idx="10" hasCustomPrompt="1"/>
          </p:nvPr>
        </p:nvSpPr>
        <p:spPr>
          <a:xfrm>
            <a:off x="1096109" y="750860"/>
            <a:ext cx="22331051" cy="1324124"/>
          </a:xfrm>
          <a:prstGeom prst="rect">
            <a:avLst/>
          </a:prstGeom>
        </p:spPr>
        <p:txBody>
          <a:bodyPr/>
          <a:lstStyle>
            <a:lvl1pPr marL="0" indent="0">
              <a:buFontTx/>
              <a:buNone/>
              <a:defRPr sz="7200" cap="none" baseline="0">
                <a:solidFill>
                  <a:srgbClr val="6E2670"/>
                </a:solidFill>
                <a:latin typeface="Calibri" charset="0"/>
              </a:defRPr>
            </a:lvl1pPr>
          </a:lstStyle>
          <a:p>
            <a:r>
              <a:rPr lang="en-US" sz="7200"/>
              <a:t>Page Title</a:t>
            </a:r>
            <a:endParaRPr lang="en-US" sz="7200">
              <a:solidFill>
                <a:srgbClr val="6E2670"/>
              </a:solidFill>
            </a:endParaRPr>
          </a:p>
        </p:txBody>
      </p:sp>
      <p:sp>
        <p:nvSpPr>
          <p:cNvPr id="29" name="Slide Number Placeholder 5"/>
          <p:cNvSpPr>
            <a:spLocks noGrp="1"/>
          </p:cNvSpPr>
          <p:nvPr>
            <p:ph type="sldNum" sz="quarter" idx="4"/>
          </p:nvPr>
        </p:nvSpPr>
        <p:spPr>
          <a:xfrm>
            <a:off x="23304515" y="12769916"/>
            <a:ext cx="569387" cy="523220"/>
          </a:xfrm>
          <a:prstGeom prst="rect">
            <a:avLst/>
          </a:prstGeom>
        </p:spPr>
        <p:txBody>
          <a:bodyPr vert="horz" lIns="91440" tIns="45720" rIns="91440" bIns="45720" rtlCol="0" anchor="ctr"/>
          <a:lstStyle>
            <a:lvl1pPr algn="ctr">
              <a:defRPr sz="2800" spc="-100" baseline="0">
                <a:solidFill>
                  <a:schemeClr val="tx1">
                    <a:tint val="75000"/>
                  </a:schemeClr>
                </a:solidFill>
                <a:latin typeface="Calibri" charset="0"/>
              </a:defRPr>
            </a:lvl1pPr>
          </a:lstStyle>
          <a:p>
            <a:fld id="{AC7E2B68-3581-B74C-AC1D-6FD055C4FA77}" type="slidenum">
              <a:rPr lang="en-US" smtClean="0"/>
              <a:pPr/>
              <a:t>‹#›</a:t>
            </a:fld>
            <a:endParaRPr lang="en-US"/>
          </a:p>
        </p:txBody>
      </p:sp>
      <p:sp>
        <p:nvSpPr>
          <p:cNvPr id="22" name="Text Placeholder 21"/>
          <p:cNvSpPr>
            <a:spLocks noGrp="1"/>
          </p:cNvSpPr>
          <p:nvPr>
            <p:ph type="body" sz="quarter" idx="11" hasCustomPrompt="1"/>
          </p:nvPr>
        </p:nvSpPr>
        <p:spPr>
          <a:xfrm>
            <a:off x="5532701" y="12735850"/>
            <a:ext cx="17496352" cy="787400"/>
          </a:xfrm>
          <a:prstGeom prst="rect">
            <a:avLst/>
          </a:prstGeom>
        </p:spPr>
        <p:txBody>
          <a:bodyPr/>
          <a:lstStyle>
            <a:lvl1pPr marL="0" indent="0" algn="r">
              <a:buFontTx/>
              <a:buNone/>
              <a:defRPr sz="3600" cap="all" spc="200" baseline="0">
                <a:solidFill>
                  <a:schemeClr val="tx1">
                    <a:lumMod val="50000"/>
                    <a:lumOff val="50000"/>
                  </a:schemeClr>
                </a:solidFill>
                <a:latin typeface="Calibri" charset="0"/>
              </a:defRPr>
            </a:lvl1pPr>
          </a:lstStyle>
          <a:p>
            <a:pPr lvl="0"/>
            <a:r>
              <a:rPr lang="en-US"/>
              <a:t>Footer (optional)</a:t>
            </a:r>
          </a:p>
        </p:txBody>
      </p:sp>
      <p:sp>
        <p:nvSpPr>
          <p:cNvPr id="42" name="Content Placeholder 2"/>
          <p:cNvSpPr>
            <a:spLocks noGrp="1"/>
          </p:cNvSpPr>
          <p:nvPr>
            <p:ph idx="1" hasCustomPrompt="1"/>
          </p:nvPr>
        </p:nvSpPr>
        <p:spPr>
          <a:xfrm>
            <a:off x="1096111" y="4699323"/>
            <a:ext cx="22331048" cy="6682330"/>
          </a:xfrm>
          <a:prstGeom prst="rect">
            <a:avLst/>
          </a:prstGeom>
        </p:spPr>
        <p:txBody>
          <a:bodyPr/>
          <a:lstStyle>
            <a:lvl1pPr>
              <a:buClr>
                <a:srgbClr val="ECA02A"/>
              </a:buClr>
              <a:defRPr baseline="0">
                <a:latin typeface="Calibri" charset="0"/>
              </a:defRPr>
            </a:lvl1pPr>
            <a:lvl2pPr>
              <a:buClr>
                <a:srgbClr val="ECA02A"/>
              </a:buClr>
              <a:defRPr baseline="0">
                <a:latin typeface="Calibri" charset="0"/>
              </a:defRPr>
            </a:lvl2pPr>
            <a:lvl3pPr>
              <a:buClr>
                <a:srgbClr val="ECA02A"/>
              </a:buClr>
              <a:defRPr baseline="0">
                <a:latin typeface="Calibri" charset="0"/>
              </a:defRPr>
            </a:lvl3pPr>
            <a:lvl4pPr>
              <a:buClr>
                <a:srgbClr val="ECA02A"/>
              </a:buClr>
              <a:defRPr baseline="0">
                <a:latin typeface="Calibri" charset="0"/>
              </a:defRPr>
            </a:lvl4pPr>
            <a:lvl5pPr>
              <a:buClr>
                <a:srgbClr val="ECA02A"/>
              </a:buClr>
              <a:defRPr baseline="0">
                <a:latin typeface="Calibri" charset="0"/>
              </a:defRPr>
            </a:lvl5pPr>
          </a:lstStyle>
          <a:p>
            <a:pPr lvl="0"/>
            <a:r>
              <a:rPr lang="en-US"/>
              <a:t>Bullet Point</a:t>
            </a:r>
          </a:p>
          <a:p>
            <a:pPr lvl="1"/>
            <a:r>
              <a:rPr lang="en-US"/>
              <a:t>Second level</a:t>
            </a:r>
          </a:p>
          <a:p>
            <a:pPr lvl="2"/>
            <a:r>
              <a:rPr lang="en-US"/>
              <a:t>Third level</a:t>
            </a:r>
          </a:p>
          <a:p>
            <a:pPr lvl="3"/>
            <a:r>
              <a:rPr lang="en-US"/>
              <a:t>Fourth level</a:t>
            </a:r>
          </a:p>
          <a:p>
            <a:pPr lvl="4"/>
            <a:r>
              <a:rPr lang="en-US"/>
              <a:t>Fifth level</a:t>
            </a:r>
          </a:p>
        </p:txBody>
      </p:sp>
      <p:sp>
        <p:nvSpPr>
          <p:cNvPr id="43" name="Text Placeholder 18"/>
          <p:cNvSpPr>
            <a:spLocks noGrp="1"/>
          </p:cNvSpPr>
          <p:nvPr>
            <p:ph type="body" sz="quarter" idx="12" hasCustomPrompt="1"/>
          </p:nvPr>
        </p:nvSpPr>
        <p:spPr>
          <a:xfrm>
            <a:off x="1096106" y="3027954"/>
            <a:ext cx="22331051" cy="1324124"/>
          </a:xfrm>
          <a:prstGeom prst="rect">
            <a:avLst/>
          </a:prstGeom>
        </p:spPr>
        <p:txBody>
          <a:bodyPr/>
          <a:lstStyle>
            <a:lvl1pPr marL="0" indent="0">
              <a:buFontTx/>
              <a:buNone/>
              <a:defRPr sz="6400" b="0" i="0" cap="none" baseline="0">
                <a:solidFill>
                  <a:schemeClr val="tx1"/>
                </a:solidFill>
                <a:latin typeface="Calibri" charset="0"/>
              </a:defRPr>
            </a:lvl1pPr>
          </a:lstStyle>
          <a:p>
            <a:r>
              <a:rPr lang="en-US" sz="7200" baseline="0">
                <a:solidFill>
                  <a:schemeClr val="tx1"/>
                </a:solidFill>
              </a:rPr>
              <a:t>Heading</a:t>
            </a:r>
            <a:endParaRPr lang="en-US" sz="7200">
              <a:solidFill>
                <a:srgbClr val="6E2670"/>
              </a:solidFill>
            </a:endParaRPr>
          </a:p>
        </p:txBody>
      </p:sp>
    </p:spTree>
    <p:extLst>
      <p:ext uri="{BB962C8B-B14F-4D97-AF65-F5344CB8AC3E}">
        <p14:creationId xmlns:p14="http://schemas.microsoft.com/office/powerpoint/2010/main" val="3087796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tail Page -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1301261" y="2074984"/>
            <a:ext cx="1354016" cy="0"/>
          </a:xfrm>
          <a:prstGeom prst="line">
            <a:avLst/>
          </a:prstGeom>
          <a:ln w="50800">
            <a:solidFill>
              <a:srgbClr val="668F4E"/>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096109" y="750860"/>
            <a:ext cx="22331051" cy="1324124"/>
          </a:xfrm>
          <a:prstGeom prst="rect">
            <a:avLst/>
          </a:prstGeom>
        </p:spPr>
        <p:txBody>
          <a:bodyPr/>
          <a:lstStyle>
            <a:lvl1pPr marL="0" indent="0">
              <a:buFontTx/>
              <a:buNone/>
              <a:defRPr sz="7200" cap="none" baseline="0">
                <a:solidFill>
                  <a:srgbClr val="6E2670"/>
                </a:solidFill>
                <a:latin typeface="Calibri" charset="0"/>
              </a:defRPr>
            </a:lvl1pPr>
          </a:lstStyle>
          <a:p>
            <a:r>
              <a:rPr lang="en-US" sz="7200"/>
              <a:t>Page Title</a:t>
            </a:r>
            <a:endParaRPr lang="en-US" sz="7200">
              <a:solidFill>
                <a:srgbClr val="6E2670"/>
              </a:solidFill>
            </a:endParaRPr>
          </a:p>
        </p:txBody>
      </p:sp>
      <p:sp>
        <p:nvSpPr>
          <p:cNvPr id="8" name="Content Placeholder 2"/>
          <p:cNvSpPr>
            <a:spLocks noGrp="1"/>
          </p:cNvSpPr>
          <p:nvPr>
            <p:ph idx="1" hasCustomPrompt="1"/>
          </p:nvPr>
        </p:nvSpPr>
        <p:spPr>
          <a:xfrm>
            <a:off x="1096111" y="4699323"/>
            <a:ext cx="22331048" cy="6682330"/>
          </a:xfrm>
          <a:prstGeom prst="rect">
            <a:avLst/>
          </a:prstGeom>
        </p:spPr>
        <p:txBody>
          <a:bodyPr/>
          <a:lstStyle>
            <a:lvl1pPr>
              <a:buClr>
                <a:srgbClr val="ECA02A"/>
              </a:buClr>
              <a:defRPr baseline="0">
                <a:latin typeface="Calibri" charset="0"/>
              </a:defRPr>
            </a:lvl1pPr>
            <a:lvl2pPr>
              <a:buClr>
                <a:srgbClr val="ECA02A"/>
              </a:buClr>
              <a:defRPr baseline="0">
                <a:latin typeface="Calibri" charset="0"/>
              </a:defRPr>
            </a:lvl2pPr>
            <a:lvl3pPr>
              <a:buClr>
                <a:srgbClr val="ECA02A"/>
              </a:buClr>
              <a:defRPr baseline="0">
                <a:latin typeface="Calibri" charset="0"/>
              </a:defRPr>
            </a:lvl3pPr>
            <a:lvl4pPr>
              <a:buClr>
                <a:srgbClr val="ECA02A"/>
              </a:buClr>
              <a:defRPr baseline="0">
                <a:latin typeface="Calibri" charset="0"/>
              </a:defRPr>
            </a:lvl4pPr>
            <a:lvl5pPr>
              <a:buClr>
                <a:srgbClr val="ECA02A"/>
              </a:buClr>
              <a:defRPr baseline="0">
                <a:latin typeface="Calibri" charset="0"/>
              </a:defRPr>
            </a:lvl5pPr>
          </a:lstStyle>
          <a:p>
            <a:pPr lvl="0"/>
            <a:r>
              <a:rPr lang="en-US"/>
              <a:t>Bullet Point</a:t>
            </a:r>
          </a:p>
          <a:p>
            <a:pPr lvl="1"/>
            <a:r>
              <a:rPr lang="en-US"/>
              <a:t>Second level</a:t>
            </a:r>
          </a:p>
          <a:p>
            <a:pPr lvl="2"/>
            <a:r>
              <a:rPr lang="en-US"/>
              <a:t>Third level</a:t>
            </a:r>
          </a:p>
          <a:p>
            <a:pPr lvl="3"/>
            <a:r>
              <a:rPr lang="en-US"/>
              <a:t>Fourth level</a:t>
            </a:r>
          </a:p>
          <a:p>
            <a:pPr lvl="4"/>
            <a:r>
              <a:rPr lang="en-US"/>
              <a:t>Fifth level</a:t>
            </a:r>
          </a:p>
        </p:txBody>
      </p:sp>
      <p:sp>
        <p:nvSpPr>
          <p:cNvPr id="9" name="Text Placeholder 18"/>
          <p:cNvSpPr>
            <a:spLocks noGrp="1"/>
          </p:cNvSpPr>
          <p:nvPr>
            <p:ph type="body" sz="quarter" idx="11" hasCustomPrompt="1"/>
          </p:nvPr>
        </p:nvSpPr>
        <p:spPr>
          <a:xfrm>
            <a:off x="1096106" y="3027954"/>
            <a:ext cx="22331051" cy="1324124"/>
          </a:xfrm>
          <a:prstGeom prst="rect">
            <a:avLst/>
          </a:prstGeom>
        </p:spPr>
        <p:txBody>
          <a:bodyPr/>
          <a:lstStyle>
            <a:lvl1pPr marL="0" indent="0">
              <a:buFontTx/>
              <a:buNone/>
              <a:defRPr sz="6400" b="0" i="0" cap="none" baseline="0">
                <a:solidFill>
                  <a:schemeClr val="tx1"/>
                </a:solidFill>
                <a:latin typeface="Calibri" charset="0"/>
              </a:defRPr>
            </a:lvl1pPr>
          </a:lstStyle>
          <a:p>
            <a:r>
              <a:rPr lang="en-US" sz="7200" baseline="0">
                <a:solidFill>
                  <a:schemeClr val="tx1"/>
                </a:solidFill>
              </a:rPr>
              <a:t>Heading</a:t>
            </a:r>
            <a:endParaRPr lang="en-US" sz="7200">
              <a:solidFill>
                <a:srgbClr val="6E2670"/>
              </a:solidFill>
            </a:endParaRPr>
          </a:p>
        </p:txBody>
      </p:sp>
    </p:spTree>
    <p:extLst>
      <p:ext uri="{BB962C8B-B14F-4D97-AF65-F5344CB8AC3E}">
        <p14:creationId xmlns:p14="http://schemas.microsoft.com/office/powerpoint/2010/main" val="190832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4" y="9328294"/>
            <a:ext cx="2440290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600"/>
          </a:p>
        </p:txBody>
      </p:sp>
      <p:sp>
        <p:nvSpPr>
          <p:cNvPr id="9" name="Title 8"/>
          <p:cNvSpPr>
            <a:spLocks noGrp="1"/>
          </p:cNvSpPr>
          <p:nvPr>
            <p:ph type="ctrTitle"/>
          </p:nvPr>
        </p:nvSpPr>
        <p:spPr>
          <a:xfrm>
            <a:off x="1828800" y="3505207"/>
            <a:ext cx="20726400" cy="3659522"/>
          </a:xfrm>
        </p:spPr>
        <p:txBody>
          <a:bodyPr vert="horz" anchor="b">
            <a:normAutofit/>
            <a:scene3d>
              <a:camera prst="orthographicFront"/>
              <a:lightRig rig="soft" dir="t"/>
            </a:scene3d>
            <a:sp3d prstMaterial="softEdge">
              <a:bevelT w="25400" h="25400"/>
            </a:sp3d>
          </a:bodyPr>
          <a:lstStyle>
            <a:lvl1pPr algn="r">
              <a:defRPr sz="96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1828800" y="7223214"/>
            <a:ext cx="20726400" cy="2399408"/>
          </a:xfrm>
        </p:spPr>
        <p:txBody>
          <a:bodyPr lIns="45720" rIns="45720"/>
          <a:lstStyle>
            <a:lvl1pPr marL="0" marR="128016" indent="0" algn="r">
              <a:buNone/>
              <a:defRPr>
                <a:solidFill>
                  <a:schemeClr val="tx2"/>
                </a:solidFill>
              </a:defRPr>
            </a:lvl1pPr>
            <a:lvl2pPr marL="914400" indent="0" algn="ctr">
              <a:buNone/>
            </a:lvl2pPr>
            <a:lvl3pPr marL="1828800" indent="0" algn="ctr">
              <a:buNone/>
            </a:lvl3pPr>
            <a:lvl4pPr marL="2743200" indent="0" algn="ctr">
              <a:buNone/>
            </a:lvl4pPr>
            <a:lvl5pPr marL="3657600" indent="0" algn="ctr">
              <a:buNone/>
            </a:lvl5pPr>
            <a:lvl6pPr marL="4572000" indent="0" algn="ctr">
              <a:buNone/>
            </a:lvl6pPr>
            <a:lvl7pPr marL="5486400" indent="0" algn="ctr">
              <a:buNone/>
            </a:lvl7pPr>
            <a:lvl8pPr marL="6400800" indent="0" algn="ctr">
              <a:buNone/>
            </a:lvl8pPr>
            <a:lvl9pPr marL="7315200" indent="0" algn="ctr">
              <a:buNone/>
            </a:lvl9pPr>
            <a:extLst/>
          </a:lstStyle>
          <a:p>
            <a:r>
              <a:rPr kumimoji="0" lang="en-US"/>
              <a:t>Click to edit Master subtitle style</a:t>
            </a:r>
          </a:p>
        </p:txBody>
      </p:sp>
      <p:grpSp>
        <p:nvGrpSpPr>
          <p:cNvPr id="2" name="Group 1"/>
          <p:cNvGrpSpPr/>
          <p:nvPr/>
        </p:nvGrpSpPr>
        <p:grpSpPr>
          <a:xfrm>
            <a:off x="-10036" y="9906000"/>
            <a:ext cx="24394040" cy="382417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36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36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36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8CC5FD0-5A85-4914-8812-2AE13566BA28}" type="datetimeFigureOut">
              <a:rPr lang="en-US" smtClean="0"/>
              <a:t>9/18/19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EC1F6B8-01A7-4C03-929D-001209F0A26E}" type="slidenum">
              <a:rPr lang="en-US" smtClean="0"/>
              <a:t>‹#›</a:t>
            </a:fld>
            <a:endParaRPr lang="en-US"/>
          </a:p>
        </p:txBody>
      </p:sp>
    </p:spTree>
    <p:extLst>
      <p:ext uri="{BB962C8B-B14F-4D97-AF65-F5344CB8AC3E}">
        <p14:creationId xmlns:p14="http://schemas.microsoft.com/office/powerpoint/2010/main" val="3297861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CC5FD0-5A85-4914-8812-2AE13566BA28}"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F6B8-01A7-4C03-929D-001209F0A26E}"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42832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26336" y="2119424"/>
            <a:ext cx="20726400" cy="3657600"/>
          </a:xfrm>
        </p:spPr>
        <p:txBody>
          <a:bodyPr vert="horz" anchor="b">
            <a:normAutofit/>
            <a:scene3d>
              <a:camera prst="orthographicFront"/>
              <a:lightRig rig="soft" dir="t"/>
            </a:scene3d>
            <a:sp3d prstMaterial="softEdge">
              <a:bevelT w="25400" h="25400"/>
            </a:sp3d>
          </a:bodyPr>
          <a:lstStyle>
            <a:lvl1pPr algn="r">
              <a:buNone/>
              <a:defRPr sz="96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10460568" y="5863424"/>
            <a:ext cx="12192000" cy="2909776"/>
          </a:xfrm>
        </p:spPr>
        <p:txBody>
          <a:bodyPr lIns="91440" rIns="91440" anchor="t"/>
          <a:lstStyle>
            <a:lvl1pPr marL="0" indent="0" algn="l">
              <a:buNone/>
              <a:defRPr sz="4600">
                <a:solidFill>
                  <a:schemeClr val="tx1"/>
                </a:solidFill>
              </a:defRPr>
            </a:lvl1pPr>
            <a:lvl2pPr>
              <a:buNone/>
              <a:defRPr sz="3600">
                <a:solidFill>
                  <a:schemeClr val="tx1">
                    <a:tint val="75000"/>
                  </a:schemeClr>
                </a:solidFill>
              </a:defRPr>
            </a:lvl2pPr>
            <a:lvl3pPr>
              <a:buNone/>
              <a:defRPr sz="3200">
                <a:solidFill>
                  <a:schemeClr val="tx1">
                    <a:tint val="75000"/>
                  </a:schemeClr>
                </a:solidFill>
              </a:defRPr>
            </a:lvl3pPr>
            <a:lvl4pPr>
              <a:buNone/>
              <a:defRPr sz="2800">
                <a:solidFill>
                  <a:schemeClr val="tx1">
                    <a:tint val="75000"/>
                  </a:schemeClr>
                </a:solidFill>
              </a:defRPr>
            </a:lvl4pPr>
            <a:lvl5pPr>
              <a:buNone/>
              <a:defRPr sz="28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8CC5FD0-5A85-4914-8812-2AE13566BA28}"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F6B8-01A7-4C03-929D-001209F0A26E}" type="slidenum">
              <a:rPr lang="en-US" smtClean="0"/>
              <a:t>‹#›</a:t>
            </a:fld>
            <a:endParaRPr lang="en-US"/>
          </a:p>
        </p:txBody>
      </p:sp>
      <p:sp>
        <p:nvSpPr>
          <p:cNvPr id="7" name="Chevron 6"/>
          <p:cNvSpPr/>
          <p:nvPr/>
        </p:nvSpPr>
        <p:spPr>
          <a:xfrm>
            <a:off x="9697813" y="6010944"/>
            <a:ext cx="487680" cy="4572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3600"/>
          </a:p>
        </p:txBody>
      </p:sp>
      <p:sp>
        <p:nvSpPr>
          <p:cNvPr id="8" name="Chevron 7"/>
          <p:cNvSpPr/>
          <p:nvPr/>
        </p:nvSpPr>
        <p:spPr>
          <a:xfrm>
            <a:off x="9200704" y="6010944"/>
            <a:ext cx="487680" cy="4572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3600"/>
          </a:p>
        </p:txBody>
      </p:sp>
    </p:spTree>
    <p:extLst>
      <p:ext uri="{BB962C8B-B14F-4D97-AF65-F5344CB8AC3E}">
        <p14:creationId xmlns:p14="http://schemas.microsoft.com/office/powerpoint/2010/main" val="404617459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2962661"/>
            <a:ext cx="10769600" cy="9051926"/>
          </a:xfrm>
        </p:spPr>
        <p:txBody>
          <a:bodyPr/>
          <a:lstStyle>
            <a:lvl1pPr>
              <a:defRPr sz="5600"/>
            </a:lvl1pPr>
            <a:lvl2pPr>
              <a:defRPr sz="4800"/>
            </a:lvl2pPr>
            <a:lvl3pPr>
              <a:defRPr sz="4000"/>
            </a:lvl3pPr>
            <a:lvl4pPr>
              <a:defRPr sz="3600"/>
            </a:lvl4pPr>
            <a:lvl5pPr>
              <a:defRPr sz="3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12395200" y="2962661"/>
            <a:ext cx="10769600" cy="9051926"/>
          </a:xfrm>
        </p:spPr>
        <p:txBody>
          <a:bodyPr/>
          <a:lstStyle>
            <a:lvl1pPr>
              <a:defRPr sz="5600"/>
            </a:lvl1pPr>
            <a:lvl2pPr>
              <a:defRPr sz="4800"/>
            </a:lvl2pPr>
            <a:lvl3pPr>
              <a:defRPr sz="4000"/>
            </a:lvl3pPr>
            <a:lvl4pPr>
              <a:defRPr sz="3600"/>
            </a:lvl4pPr>
            <a:lvl5pPr>
              <a:defRPr sz="3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8CC5FD0-5A85-4914-8812-2AE13566BA28}" type="datetimeFigureOut">
              <a:rPr lang="en-US" smtClean="0"/>
              <a:t>9/18/19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F6B8-01A7-4C03-929D-001209F0A26E}"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28670159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21945600" cy="2286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1219200" y="10820400"/>
            <a:ext cx="10773835" cy="1524000"/>
          </a:xfrm>
          <a:solidFill>
            <a:schemeClr val="accent1"/>
          </a:solidFill>
          <a:ln w="9652">
            <a:solidFill>
              <a:schemeClr val="accent1"/>
            </a:solidFill>
            <a:miter lim="800000"/>
          </a:ln>
        </p:spPr>
        <p:txBody>
          <a:bodyPr lIns="182880" anchor="ctr"/>
          <a:lstStyle>
            <a:lvl1pPr marL="0" indent="0">
              <a:buNone/>
              <a:defRPr sz="4800" b="0">
                <a:solidFill>
                  <a:schemeClr val="bg1"/>
                </a:solidFill>
              </a:defRPr>
            </a:lvl1pPr>
            <a:lvl2pPr>
              <a:buNone/>
              <a:defRPr sz="4000" b="1"/>
            </a:lvl2pPr>
            <a:lvl3pPr>
              <a:buNone/>
              <a:defRPr sz="3600" b="1"/>
            </a:lvl3pPr>
            <a:lvl4pPr>
              <a:buNone/>
              <a:defRPr sz="3200" b="1"/>
            </a:lvl4pPr>
            <a:lvl5pPr>
              <a:buNone/>
              <a:defRPr sz="3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2386740" y="10820400"/>
            <a:ext cx="10778067" cy="1524000"/>
          </a:xfrm>
          <a:solidFill>
            <a:schemeClr val="accent1"/>
          </a:solidFill>
          <a:ln w="9652">
            <a:solidFill>
              <a:schemeClr val="accent1"/>
            </a:solidFill>
            <a:miter lim="800000"/>
          </a:ln>
        </p:spPr>
        <p:txBody>
          <a:bodyPr lIns="182880" anchor="ctr"/>
          <a:lstStyle>
            <a:lvl1pPr marL="0" indent="0">
              <a:buNone/>
              <a:defRPr sz="4800" b="0">
                <a:solidFill>
                  <a:schemeClr val="bg1"/>
                </a:solidFill>
              </a:defRPr>
            </a:lvl1pPr>
            <a:lvl2pPr>
              <a:buNone/>
              <a:defRPr sz="4000" b="1"/>
            </a:lvl2pPr>
            <a:lvl3pPr>
              <a:buNone/>
              <a:defRPr sz="3600" b="1"/>
            </a:lvl3pPr>
            <a:lvl4pPr>
              <a:buNone/>
              <a:defRPr sz="3200" b="1"/>
            </a:lvl4pPr>
            <a:lvl5pPr>
              <a:buNone/>
              <a:defRPr sz="3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219200" y="2888593"/>
            <a:ext cx="10773835" cy="7883526"/>
          </a:xfrm>
          <a:ln>
            <a:noFill/>
            <a:prstDash val="sysDash"/>
            <a:miter lim="800000"/>
          </a:ln>
        </p:spPr>
        <p:txBody>
          <a:bodyPr/>
          <a:lstStyle>
            <a:lvl1pPr>
              <a:defRPr sz="4800"/>
            </a:lvl1pPr>
            <a:lvl2pPr>
              <a:defRPr sz="4000"/>
            </a:lvl2pPr>
            <a:lvl3pPr>
              <a:defRPr sz="3600"/>
            </a:lvl3pPr>
            <a:lvl4pPr>
              <a:defRPr sz="3200"/>
            </a:lvl4pPr>
            <a:lvl5pPr>
              <a:defRPr sz="3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12386737" y="2888593"/>
            <a:ext cx="10778067" cy="7883526"/>
          </a:xfrm>
          <a:ln>
            <a:noFill/>
            <a:prstDash val="sysDash"/>
            <a:miter lim="800000"/>
          </a:ln>
        </p:spPr>
        <p:txBody>
          <a:bodyPr/>
          <a:lstStyle>
            <a:lvl1pPr>
              <a:spcBef>
                <a:spcPts val="0"/>
              </a:spcBef>
              <a:defRPr sz="4800"/>
            </a:lvl1pPr>
            <a:lvl2pPr>
              <a:defRPr sz="4000"/>
            </a:lvl2pPr>
            <a:lvl3pPr>
              <a:defRPr sz="3600"/>
            </a:lvl3pPr>
            <a:lvl4pPr>
              <a:defRPr sz="3200"/>
            </a:lvl4pPr>
            <a:lvl5pPr>
              <a:defRPr sz="3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8CC5FD0-5A85-4914-8812-2AE13566BA28}" type="datetimeFigureOut">
              <a:rPr lang="en-US" smtClean="0"/>
              <a:t>9/18/19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1F6B8-01A7-4C03-929D-001209F0A26E}" type="slidenum">
              <a:rPr lang="en-US" smtClean="0"/>
              <a:t>‹#›</a:t>
            </a:fld>
            <a:endParaRPr lang="en-US"/>
          </a:p>
        </p:txBody>
      </p:sp>
    </p:spTree>
    <p:extLst>
      <p:ext uri="{BB962C8B-B14F-4D97-AF65-F5344CB8AC3E}">
        <p14:creationId xmlns:p14="http://schemas.microsoft.com/office/powerpoint/2010/main" val="3303616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CC5FD0-5A85-4914-8812-2AE13566BA28}" type="datetimeFigureOut">
              <a:rPr lang="en-US" smtClean="0"/>
              <a:t>9/18/19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1F6B8-01A7-4C03-929D-001209F0A26E}"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03963114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C5FD0-5A85-4914-8812-2AE13566BA28}" type="datetimeFigureOut">
              <a:rPr lang="en-US" smtClean="0"/>
              <a:t>9/18/19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1F6B8-01A7-4C03-929D-001209F0A26E}" type="slidenum">
              <a:rPr lang="en-US" smtClean="0"/>
              <a:t>‹#›</a:t>
            </a:fld>
            <a:endParaRPr lang="en-US"/>
          </a:p>
        </p:txBody>
      </p:sp>
    </p:spTree>
    <p:extLst>
      <p:ext uri="{BB962C8B-B14F-4D97-AF65-F5344CB8AC3E}">
        <p14:creationId xmlns:p14="http://schemas.microsoft.com/office/powerpoint/2010/main" val="402104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5334000" y="946546"/>
            <a:ext cx="13716000" cy="830461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40" y="9447610"/>
            <a:ext cx="14716125" cy="2000252"/>
          </a:xfrm>
          <a:prstGeom prst="rect">
            <a:avLst/>
          </a:prstGeom>
        </p:spPr>
        <p:txBody>
          <a:bodyPr anchor="b"/>
          <a:lstStyle/>
          <a:p>
            <a:r>
              <a:t>Title Text</a:t>
            </a:r>
          </a:p>
        </p:txBody>
      </p:sp>
      <p:sp>
        <p:nvSpPr>
          <p:cNvPr id="22" name="Body Level One…"/>
          <p:cNvSpPr txBox="1">
            <a:spLocks noGrp="1"/>
          </p:cNvSpPr>
          <p:nvPr>
            <p:ph type="body" sz="quarter" idx="1"/>
          </p:nvPr>
        </p:nvSpPr>
        <p:spPr>
          <a:xfrm>
            <a:off x="4833940" y="11465719"/>
            <a:ext cx="14716125"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9753600"/>
            <a:ext cx="19951403" cy="914400"/>
          </a:xfrm>
        </p:spPr>
        <p:txBody>
          <a:bodyPr vert="horz" anchor="t">
            <a:noAutofit/>
            <a:sp3d prstMaterial="softEdge">
              <a:bevelT w="0" h="0"/>
            </a:sp3d>
          </a:bodyPr>
          <a:lstStyle>
            <a:lvl1pPr algn="r">
              <a:buNone/>
              <a:defRPr sz="50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11785600" y="10710204"/>
            <a:ext cx="10598912" cy="1828800"/>
          </a:xfrm>
        </p:spPr>
        <p:txBody>
          <a:bodyPr/>
          <a:lstStyle>
            <a:lvl1pPr marL="0" indent="0" algn="r">
              <a:buNone/>
              <a:defRPr sz="3200"/>
            </a:lvl1pPr>
            <a:lvl2pPr>
              <a:buNone/>
              <a:defRPr sz="2400"/>
            </a:lvl2pPr>
            <a:lvl3pPr>
              <a:buNone/>
              <a:defRPr sz="2000"/>
            </a:lvl3pPr>
            <a:lvl4pPr>
              <a:buNone/>
              <a:defRPr sz="1800"/>
            </a:lvl4pPr>
            <a:lvl5pPr>
              <a:buNone/>
              <a:defRPr sz="18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438400" y="548640"/>
            <a:ext cx="19946112" cy="9144000"/>
          </a:xfrm>
        </p:spPr>
        <p:txBody>
          <a:bodyPr/>
          <a:lstStyle>
            <a:lvl1pPr>
              <a:defRPr sz="6400"/>
            </a:lvl1pPr>
            <a:lvl2pPr>
              <a:defRPr sz="5600"/>
            </a:lvl2pPr>
            <a:lvl3pPr>
              <a:defRPr sz="4800"/>
            </a:lvl3pPr>
            <a:lvl4pPr>
              <a:defRPr sz="4000"/>
            </a:lvl4pPr>
            <a:lvl5pPr>
              <a:defRPr sz="4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17938752" y="12815888"/>
            <a:ext cx="5120640" cy="731520"/>
          </a:xfrm>
        </p:spPr>
        <p:txBody>
          <a:bodyPr/>
          <a:lstStyle/>
          <a:p>
            <a:fld id="{88CC5FD0-5A85-4914-8812-2AE13566BA28}" type="datetimeFigureOut">
              <a:rPr lang="en-US" smtClean="0"/>
              <a:t>9/18/19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F6B8-01A7-4C03-929D-001209F0A26E}" type="slidenum">
              <a:rPr lang="en-US" smtClean="0"/>
              <a:t>‹#›</a:t>
            </a:fld>
            <a:endParaRPr lang="en-US"/>
          </a:p>
        </p:txBody>
      </p:sp>
    </p:spTree>
    <p:extLst>
      <p:ext uri="{BB962C8B-B14F-4D97-AF65-F5344CB8AC3E}">
        <p14:creationId xmlns:p14="http://schemas.microsoft.com/office/powerpoint/2010/main" val="11375004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3285" y="10886804"/>
            <a:ext cx="19100800" cy="1296464"/>
          </a:xfrm>
          <a:noFill/>
        </p:spPr>
        <p:txBody>
          <a:bodyPr lIns="91440" tIns="0" rIns="91440" anchor="t"/>
          <a:lstStyle>
            <a:lvl1pPr marL="0" marR="36576" indent="0" algn="r">
              <a:buNone/>
              <a:defRPr sz="2800"/>
            </a:lvl1pPr>
            <a:lvl2pPr>
              <a:defRPr sz="2400"/>
            </a:lvl2pPr>
            <a:lvl3pPr>
              <a:defRPr sz="2000"/>
            </a:lvl3pPr>
            <a:lvl4pPr>
              <a:defRPr sz="1800"/>
            </a:lvl4pPr>
            <a:lvl5pPr>
              <a:defRPr sz="18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609600" y="379936"/>
            <a:ext cx="23164800" cy="87782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6400"/>
            </a:lvl1pPr>
            <a:extLst/>
          </a:lstStyle>
          <a:p>
            <a:r>
              <a:rPr kumimoji="0" lang="en-US"/>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8CC5FD0-5A85-4914-8812-2AE13566BA28}" type="datetimeFigureOut">
              <a:rPr lang="en-US" smtClean="0"/>
              <a:t>9/18/19</a:t>
            </a:fld>
            <a:endParaRPr lang="en-US"/>
          </a:p>
        </p:txBody>
      </p:sp>
      <p:sp>
        <p:nvSpPr>
          <p:cNvPr id="6" name="Footer Placeholder 5"/>
          <p:cNvSpPr>
            <a:spLocks noGrp="1"/>
          </p:cNvSpPr>
          <p:nvPr>
            <p:ph type="ftr" sz="quarter" idx="11"/>
          </p:nvPr>
        </p:nvSpPr>
        <p:spPr>
          <a:xfrm>
            <a:off x="11680196" y="12815893"/>
            <a:ext cx="6268483" cy="730250"/>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EC1F6B8-01A7-4C03-929D-001209F0A26E}" type="slidenum">
              <a:rPr lang="en-US" smtClean="0"/>
              <a:t>‹#›</a:t>
            </a:fld>
            <a:endParaRPr lang="en-US"/>
          </a:p>
        </p:txBody>
      </p:sp>
      <p:sp>
        <p:nvSpPr>
          <p:cNvPr id="2" name="Title 1"/>
          <p:cNvSpPr>
            <a:spLocks noGrp="1"/>
          </p:cNvSpPr>
          <p:nvPr>
            <p:ph type="title"/>
          </p:nvPr>
        </p:nvSpPr>
        <p:spPr>
          <a:xfrm>
            <a:off x="609603" y="9730244"/>
            <a:ext cx="21534485" cy="1125344"/>
          </a:xfrm>
          <a:noFill/>
        </p:spPr>
        <p:txBody>
          <a:bodyPr anchor="t">
            <a:sp3d prstMaterial="softEdge"/>
          </a:bodyPr>
          <a:lstStyle>
            <a:lvl1pPr marR="0" algn="r">
              <a:buNone/>
              <a:defRPr sz="6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1331395" y="11889872"/>
            <a:ext cx="13174997" cy="184215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82880" tIns="91440" rIns="182880" bIns="91440" anchor="t" compatLnSpc="1"/>
          <a:lstStyle/>
          <a:p>
            <a:endParaRPr kumimoji="0" lang="en-US" sz="3600"/>
          </a:p>
        </p:txBody>
      </p:sp>
      <p:sp>
        <p:nvSpPr>
          <p:cNvPr id="9" name="Freeform 8"/>
          <p:cNvSpPr>
            <a:spLocks/>
          </p:cNvSpPr>
          <p:nvPr/>
        </p:nvSpPr>
        <p:spPr bwMode="auto">
          <a:xfrm>
            <a:off x="1295246" y="11878022"/>
            <a:ext cx="9841203" cy="18669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82880" tIns="91440" rIns="182880" bIns="91440" anchor="t" compatLnSpc="1"/>
          <a:lstStyle/>
          <a:p>
            <a:endParaRPr kumimoji="0" lang="en-US" sz="3600"/>
          </a:p>
        </p:txBody>
      </p:sp>
      <p:sp>
        <p:nvSpPr>
          <p:cNvPr id="10" name="Right Triangle 9"/>
          <p:cNvSpPr>
            <a:spLocks/>
          </p:cNvSpPr>
          <p:nvPr/>
        </p:nvSpPr>
        <p:spPr bwMode="auto">
          <a:xfrm>
            <a:off x="-16112" y="11582506"/>
            <a:ext cx="9072837" cy="2161736"/>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82880" tIns="91440" rIns="182880" bIns="91440" anchor="ctr" compatLnSpc="1"/>
          <a:lstStyle/>
          <a:p>
            <a:pPr algn="ctr" eaLnBrk="1" latinLnBrk="0" hangingPunct="1"/>
            <a:endParaRPr kumimoji="0" lang="en-US" sz="3600"/>
          </a:p>
        </p:txBody>
      </p:sp>
      <p:cxnSp>
        <p:nvCxnSpPr>
          <p:cNvPr id="11" name="Straight Connector 10"/>
          <p:cNvCxnSpPr/>
          <p:nvPr/>
        </p:nvCxnSpPr>
        <p:spPr>
          <a:xfrm>
            <a:off x="-24631" y="11575481"/>
            <a:ext cx="9081357" cy="216876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23104299" y="9976880"/>
            <a:ext cx="487680" cy="4572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3600"/>
          </a:p>
        </p:txBody>
      </p:sp>
      <p:sp>
        <p:nvSpPr>
          <p:cNvPr id="13" name="Chevron 12"/>
          <p:cNvSpPr/>
          <p:nvPr/>
        </p:nvSpPr>
        <p:spPr>
          <a:xfrm>
            <a:off x="22607189" y="9976880"/>
            <a:ext cx="487680" cy="4572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3600"/>
          </a:p>
        </p:txBody>
      </p:sp>
    </p:spTree>
    <p:extLst>
      <p:ext uri="{BB962C8B-B14F-4D97-AF65-F5344CB8AC3E}">
        <p14:creationId xmlns:p14="http://schemas.microsoft.com/office/powerpoint/2010/main" val="110154697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1219200" y="2962663"/>
            <a:ext cx="21945600" cy="877214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CC5FD0-5A85-4914-8812-2AE13566BA28}"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F6B8-01A7-4C03-929D-001209F0A26E}" type="slidenum">
              <a:rPr lang="en-US" smtClean="0"/>
              <a:t>‹#›</a:t>
            </a:fld>
            <a:endParaRPr lang="en-US"/>
          </a:p>
        </p:txBody>
      </p:sp>
    </p:spTree>
    <p:extLst>
      <p:ext uri="{BB962C8B-B14F-4D97-AF65-F5344CB8AC3E}">
        <p14:creationId xmlns:p14="http://schemas.microsoft.com/office/powerpoint/2010/main" val="367283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50701" y="549285"/>
            <a:ext cx="4739920" cy="111855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549282"/>
            <a:ext cx="16865600" cy="1118552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CC5FD0-5A85-4914-8812-2AE13566BA28}"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F6B8-01A7-4C03-929D-001209F0A26E}" type="slidenum">
              <a:rPr lang="en-US" smtClean="0"/>
              <a:t>‹#›</a:t>
            </a:fld>
            <a:endParaRPr lang="en-US"/>
          </a:p>
        </p:txBody>
      </p:sp>
    </p:spTree>
    <p:extLst>
      <p:ext uri="{BB962C8B-B14F-4D97-AF65-F5344CB8AC3E}">
        <p14:creationId xmlns:p14="http://schemas.microsoft.com/office/powerpoint/2010/main" val="319738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40" y="4536283"/>
            <a:ext cx="14716125" cy="46434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8" y="3643312"/>
            <a:ext cx="7500939"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2"/>
            <a:ext cx="7500939"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27554" y="13073063"/>
            <a:ext cx="519372" cy="482823"/>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4" y="1785939"/>
            <a:ext cx="15609093"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8" y="7161610"/>
            <a:ext cx="7500939" cy="5304236"/>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495608" y="1250156"/>
            <a:ext cx="7500939" cy="5304236"/>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1250156"/>
            <a:ext cx="7500939" cy="1121568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40" y="8947546"/>
            <a:ext cx="14716125" cy="636712"/>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4833940" y="6003300"/>
            <a:ext cx="14716125" cy="852155"/>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4" y="357188"/>
            <a:ext cx="15609093" cy="3036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4" y="3643312"/>
            <a:ext cx="15609093"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62820" y="13073063"/>
            <a:ext cx="448840" cy="482823"/>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219200" y="549276"/>
            <a:ext cx="21945600" cy="2286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1219200" y="2962661"/>
            <a:ext cx="21945600" cy="9051926"/>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17938752" y="12815888"/>
            <a:ext cx="5120640" cy="731520"/>
          </a:xfrm>
          <a:prstGeom prst="rect">
            <a:avLst/>
          </a:prstGeom>
        </p:spPr>
        <p:txBody>
          <a:bodyPr vert="horz" anchor="b"/>
          <a:lstStyle>
            <a:lvl1pPr algn="l" eaLnBrk="1" latinLnBrk="0" hangingPunct="1">
              <a:defRPr kumimoji="0" sz="2000">
                <a:solidFill>
                  <a:schemeClr val="tx1"/>
                </a:solidFill>
              </a:defRPr>
            </a:lvl1pPr>
            <a:extLst/>
          </a:lstStyle>
          <a:p>
            <a:fld id="{88CC5FD0-5A85-4914-8812-2AE13566BA28}" type="datetimeFigureOut">
              <a:rPr lang="en-US" smtClean="0"/>
              <a:t>9/18/19</a:t>
            </a:fld>
            <a:endParaRPr lang="en-US"/>
          </a:p>
        </p:txBody>
      </p:sp>
      <p:sp>
        <p:nvSpPr>
          <p:cNvPr id="22" name="Footer Placeholder 21"/>
          <p:cNvSpPr>
            <a:spLocks noGrp="1"/>
          </p:cNvSpPr>
          <p:nvPr>
            <p:ph type="ftr" sz="quarter" idx="3"/>
          </p:nvPr>
        </p:nvSpPr>
        <p:spPr>
          <a:xfrm>
            <a:off x="11680196" y="12815893"/>
            <a:ext cx="6268483" cy="730250"/>
          </a:xfrm>
          <a:prstGeom prst="rect">
            <a:avLst/>
          </a:prstGeom>
        </p:spPr>
        <p:txBody>
          <a:bodyPr vert="horz" anchor="b"/>
          <a:lstStyle>
            <a:lvl1pPr algn="r" eaLnBrk="1" latinLnBrk="0" hangingPunct="1">
              <a:defRPr kumimoji="0" sz="2000">
                <a:solidFill>
                  <a:schemeClr val="tx1"/>
                </a:solidFill>
              </a:defRPr>
            </a:lvl1pPr>
            <a:extLst/>
          </a:lstStyle>
          <a:p>
            <a:endParaRPr lang="en-US"/>
          </a:p>
        </p:txBody>
      </p:sp>
      <p:sp>
        <p:nvSpPr>
          <p:cNvPr id="18" name="Slide Number Placeholder 17"/>
          <p:cNvSpPr>
            <a:spLocks noGrp="1"/>
          </p:cNvSpPr>
          <p:nvPr>
            <p:ph type="sldNum" sz="quarter" idx="4"/>
          </p:nvPr>
        </p:nvSpPr>
        <p:spPr>
          <a:xfrm>
            <a:off x="23059392" y="12815893"/>
            <a:ext cx="975360" cy="730250"/>
          </a:xfrm>
          <a:prstGeom prst="rect">
            <a:avLst/>
          </a:prstGeom>
        </p:spPr>
        <p:txBody>
          <a:bodyPr vert="horz" anchor="b"/>
          <a:lstStyle>
            <a:lvl1pPr algn="r" eaLnBrk="1" latinLnBrk="0" hangingPunct="1">
              <a:defRPr kumimoji="0" sz="2000" b="0">
                <a:solidFill>
                  <a:schemeClr val="tx1"/>
                </a:solidFill>
              </a:defRPr>
            </a:lvl1pPr>
            <a:extLst/>
          </a:lstStyle>
          <a:p>
            <a:fld id="{FEC1F6B8-01A7-4C03-929D-001209F0A26E}" type="slidenum">
              <a:rPr lang="en-US" smtClean="0"/>
              <a:t>‹#›</a:t>
            </a:fld>
            <a:endParaRPr lang="en-US"/>
          </a:p>
        </p:txBody>
      </p:sp>
    </p:spTree>
    <p:extLst>
      <p:ext uri="{BB962C8B-B14F-4D97-AF65-F5344CB8AC3E}">
        <p14:creationId xmlns:p14="http://schemas.microsoft.com/office/powerpoint/2010/main" val="22799238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1" latinLnBrk="0" hangingPunct="1">
        <a:spcBef>
          <a:spcPct val="0"/>
        </a:spcBef>
        <a:buNone/>
        <a:defRPr kumimoji="0" sz="82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731520" indent="-512064" algn="l" rtl="0" eaLnBrk="1" latinLnBrk="0" hangingPunct="1">
        <a:spcBef>
          <a:spcPts val="800"/>
        </a:spcBef>
        <a:spcAft>
          <a:spcPts val="0"/>
        </a:spcAft>
        <a:buClr>
          <a:schemeClr val="accent1"/>
        </a:buClr>
        <a:buSzPct val="68000"/>
        <a:buFont typeface="Wingdings 3"/>
        <a:buChar char=""/>
        <a:defRPr kumimoji="0" sz="5400" kern="1200">
          <a:solidFill>
            <a:schemeClr val="tx1"/>
          </a:solidFill>
          <a:latin typeface="+mn-lt"/>
          <a:ea typeface="+mn-ea"/>
          <a:cs typeface="+mn-cs"/>
        </a:defRPr>
      </a:lvl1pPr>
      <a:lvl2pPr marL="1243584" indent="-457200" algn="l" rtl="0" eaLnBrk="1" latinLnBrk="0" hangingPunct="1">
        <a:spcBef>
          <a:spcPts val="648"/>
        </a:spcBef>
        <a:buClr>
          <a:schemeClr val="accent1"/>
        </a:buClr>
        <a:buFont typeface="Verdana"/>
        <a:buChar char="◦"/>
        <a:defRPr kumimoji="0" sz="4600" kern="1200">
          <a:solidFill>
            <a:schemeClr val="tx1"/>
          </a:solidFill>
          <a:latin typeface="+mn-lt"/>
          <a:ea typeface="+mn-ea"/>
          <a:cs typeface="+mn-cs"/>
        </a:defRPr>
      </a:lvl2pPr>
      <a:lvl3pPr marL="1719072" indent="-457200" algn="l" rtl="0" eaLnBrk="1" latinLnBrk="0" hangingPunct="1">
        <a:spcBef>
          <a:spcPts val="700"/>
        </a:spcBef>
        <a:buClr>
          <a:schemeClr val="accent2"/>
        </a:buClr>
        <a:buSzPct val="100000"/>
        <a:buFont typeface="Wingdings 2"/>
        <a:buChar char=""/>
        <a:defRPr kumimoji="0" sz="4200" kern="1200">
          <a:solidFill>
            <a:schemeClr val="tx1"/>
          </a:solidFill>
          <a:latin typeface="+mn-lt"/>
          <a:ea typeface="+mn-ea"/>
          <a:cs typeface="+mn-cs"/>
        </a:defRPr>
      </a:lvl3pPr>
      <a:lvl4pPr marL="2286000" indent="-457200" algn="l" rtl="0" eaLnBrk="1" latinLnBrk="0" hangingPunct="1">
        <a:spcBef>
          <a:spcPts val="700"/>
        </a:spcBef>
        <a:buClr>
          <a:schemeClr val="accent2"/>
        </a:buClr>
        <a:buFont typeface="Wingdings 2"/>
        <a:buChar char=""/>
        <a:defRPr kumimoji="0" sz="3800" kern="1200">
          <a:solidFill>
            <a:schemeClr val="tx1"/>
          </a:solidFill>
          <a:latin typeface="+mn-lt"/>
          <a:ea typeface="+mn-ea"/>
          <a:cs typeface="+mn-cs"/>
        </a:defRPr>
      </a:lvl4pPr>
      <a:lvl5pPr marL="2743200" indent="-457200" algn="l" rtl="0" eaLnBrk="1" latinLnBrk="0" hangingPunct="1">
        <a:spcBef>
          <a:spcPts val="700"/>
        </a:spcBef>
        <a:buClr>
          <a:schemeClr val="accent2"/>
        </a:buClr>
        <a:buFont typeface="Wingdings 2"/>
        <a:buChar char=""/>
        <a:defRPr kumimoji="0" sz="3600" kern="1200">
          <a:solidFill>
            <a:schemeClr val="tx1"/>
          </a:solidFill>
          <a:latin typeface="+mn-lt"/>
          <a:ea typeface="+mn-ea"/>
          <a:cs typeface="+mn-cs"/>
        </a:defRPr>
      </a:lvl5pPr>
      <a:lvl6pPr marL="3200400" indent="-457200" algn="l" rtl="0" eaLnBrk="1" latinLnBrk="0" hangingPunct="1">
        <a:spcBef>
          <a:spcPts val="700"/>
        </a:spcBef>
        <a:buClr>
          <a:schemeClr val="accent3"/>
        </a:buClr>
        <a:buFont typeface="Wingdings 2"/>
        <a:buChar char=""/>
        <a:defRPr kumimoji="0" sz="3600" kern="1200">
          <a:solidFill>
            <a:schemeClr val="tx1"/>
          </a:solidFill>
          <a:latin typeface="+mn-lt"/>
          <a:ea typeface="+mn-ea"/>
          <a:cs typeface="+mn-cs"/>
        </a:defRPr>
      </a:lvl6pPr>
      <a:lvl7pPr marL="3657600" indent="-457200" algn="l" rtl="0" eaLnBrk="1" latinLnBrk="0" hangingPunct="1">
        <a:spcBef>
          <a:spcPts val="700"/>
        </a:spcBef>
        <a:buClr>
          <a:schemeClr val="accent3"/>
        </a:buClr>
        <a:buFont typeface="Wingdings 2"/>
        <a:buChar char=""/>
        <a:defRPr kumimoji="0" sz="3200" kern="1200">
          <a:solidFill>
            <a:schemeClr val="tx1"/>
          </a:solidFill>
          <a:latin typeface="+mn-lt"/>
          <a:ea typeface="+mn-ea"/>
          <a:cs typeface="+mn-cs"/>
        </a:defRPr>
      </a:lvl7pPr>
      <a:lvl8pPr marL="4114800" indent="-457200" algn="l" rtl="0" eaLnBrk="1" latinLnBrk="0" hangingPunct="1">
        <a:spcBef>
          <a:spcPts val="700"/>
        </a:spcBef>
        <a:buClr>
          <a:schemeClr val="accent3"/>
        </a:buClr>
        <a:buFont typeface="Wingdings 2"/>
        <a:buChar char=""/>
        <a:defRPr kumimoji="0" sz="3200" kern="1200">
          <a:solidFill>
            <a:schemeClr val="tx1"/>
          </a:solidFill>
          <a:latin typeface="+mn-lt"/>
          <a:ea typeface="+mn-ea"/>
          <a:cs typeface="+mn-cs"/>
        </a:defRPr>
      </a:lvl8pPr>
      <a:lvl9pPr marL="4572000" indent="-457200" algn="l" rtl="0" eaLnBrk="1" latinLnBrk="0" hangingPunct="1">
        <a:spcBef>
          <a:spcPts val="700"/>
        </a:spcBef>
        <a:buClr>
          <a:schemeClr val="accent3"/>
        </a:buClr>
        <a:buFont typeface="Wingdings 2"/>
        <a:buChar char=""/>
        <a:defRPr kumimoji="0" sz="3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914400" algn="l" rtl="0" eaLnBrk="1" latinLnBrk="0" hangingPunct="1">
        <a:defRPr kumimoji="0" kern="1200">
          <a:solidFill>
            <a:schemeClr val="tx1"/>
          </a:solidFill>
          <a:latin typeface="+mn-lt"/>
          <a:ea typeface="+mn-ea"/>
          <a:cs typeface="+mn-cs"/>
        </a:defRPr>
      </a:lvl2pPr>
      <a:lvl3pPr marL="1828800" algn="l" rtl="0" eaLnBrk="1" latinLnBrk="0" hangingPunct="1">
        <a:defRPr kumimoji="0" kern="1200">
          <a:solidFill>
            <a:schemeClr val="tx1"/>
          </a:solidFill>
          <a:latin typeface="+mn-lt"/>
          <a:ea typeface="+mn-ea"/>
          <a:cs typeface="+mn-cs"/>
        </a:defRPr>
      </a:lvl3pPr>
      <a:lvl4pPr marL="2743200" algn="l" rtl="0" eaLnBrk="1" latinLnBrk="0" hangingPunct="1">
        <a:defRPr kumimoji="0" kern="1200">
          <a:solidFill>
            <a:schemeClr val="tx1"/>
          </a:solidFill>
          <a:latin typeface="+mn-lt"/>
          <a:ea typeface="+mn-ea"/>
          <a:cs typeface="+mn-cs"/>
        </a:defRPr>
      </a:lvl4pPr>
      <a:lvl5pPr marL="3657600" algn="l" rtl="0" eaLnBrk="1" latinLnBrk="0" hangingPunct="1">
        <a:defRPr kumimoji="0" kern="1200">
          <a:solidFill>
            <a:schemeClr val="tx1"/>
          </a:solidFill>
          <a:latin typeface="+mn-lt"/>
          <a:ea typeface="+mn-ea"/>
          <a:cs typeface="+mn-cs"/>
        </a:defRPr>
      </a:lvl5pPr>
      <a:lvl6pPr marL="4572000" algn="l" rtl="0" eaLnBrk="1" latinLnBrk="0" hangingPunct="1">
        <a:defRPr kumimoji="0" kern="1200">
          <a:solidFill>
            <a:schemeClr val="tx1"/>
          </a:solidFill>
          <a:latin typeface="+mn-lt"/>
          <a:ea typeface="+mn-ea"/>
          <a:cs typeface="+mn-cs"/>
        </a:defRPr>
      </a:lvl6pPr>
      <a:lvl7pPr marL="5486400" algn="l" rtl="0" eaLnBrk="1" latinLnBrk="0" hangingPunct="1">
        <a:defRPr kumimoji="0" kern="1200">
          <a:solidFill>
            <a:schemeClr val="tx1"/>
          </a:solidFill>
          <a:latin typeface="+mn-lt"/>
          <a:ea typeface="+mn-ea"/>
          <a:cs typeface="+mn-cs"/>
        </a:defRPr>
      </a:lvl7pPr>
      <a:lvl8pPr marL="6400800" algn="l" rtl="0" eaLnBrk="1" latinLnBrk="0" hangingPunct="1">
        <a:defRPr kumimoji="0" kern="1200">
          <a:solidFill>
            <a:schemeClr val="tx1"/>
          </a:solidFill>
          <a:latin typeface="+mn-lt"/>
          <a:ea typeface="+mn-ea"/>
          <a:cs typeface="+mn-cs"/>
        </a:defRPr>
      </a:lvl8pPr>
      <a:lvl9pPr marL="7315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9.png"/><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Beth.Martin@mynslc.com" TargetMode="External"/><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emf"/><Relationship Id="rId3" Type="http://schemas.openxmlformats.org/officeDocument/2006/relationships/image" Target="../media/image5.emf"/><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2227"/>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8F4262-B1CE-4CB8-AB5F-1E66C64B81BC}"/>
              </a:ext>
            </a:extLst>
          </p:cNvPr>
          <p:cNvSpPr txBox="1"/>
          <p:nvPr/>
        </p:nvSpPr>
        <p:spPr>
          <a:xfrm>
            <a:off x="6086700" y="7635664"/>
            <a:ext cx="9307738"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defTabSz="821531"/>
            <a:r>
              <a:rPr lang="en-US" sz="4800" dirty="0">
                <a:solidFill>
                  <a:schemeClr val="bg1"/>
                </a:solidFill>
                <a:latin typeface="Proxima Nova Alt Rg" panose="02000506030000020004" pitchFamily="50" charset="0"/>
              </a:rPr>
              <a:t>A PRESENTATION GUIDE </a:t>
            </a:r>
            <a:br>
              <a:rPr lang="en-US" sz="4800" dirty="0">
                <a:solidFill>
                  <a:schemeClr val="bg1"/>
                </a:solidFill>
                <a:latin typeface="Proxima Nova Alt Rg" panose="02000506030000020004" pitchFamily="50" charset="0"/>
              </a:rPr>
            </a:br>
            <a:r>
              <a:rPr lang="en-US" sz="4800" dirty="0">
                <a:solidFill>
                  <a:schemeClr val="bg1"/>
                </a:solidFill>
                <a:latin typeface="Proxima Nova Alt Rg" panose="02000506030000020004" pitchFamily="50" charset="0"/>
              </a:rPr>
              <a:t>FOR STUDENT AMBASSADORS </a:t>
            </a:r>
            <a:endParaRPr lang="en-CA" sz="4800" dirty="0">
              <a:solidFill>
                <a:schemeClr val="bg1"/>
              </a:solidFill>
              <a:latin typeface="Proxima Nova Alt Rg" panose="02000506030000020004" pitchFamily="50" charset="0"/>
            </a:endParaRPr>
          </a:p>
        </p:txBody>
      </p:sp>
      <p:sp>
        <p:nvSpPr>
          <p:cNvPr id="3" name="TextBox 2">
            <a:extLst>
              <a:ext uri="{FF2B5EF4-FFF2-40B4-BE49-F238E27FC236}">
                <a16:creationId xmlns:a16="http://schemas.microsoft.com/office/drawing/2014/main" id="{3D7A7CEE-46C5-E545-821E-38924A9BBB7B}"/>
              </a:ext>
            </a:extLst>
          </p:cNvPr>
          <p:cNvSpPr txBox="1"/>
          <p:nvPr/>
        </p:nvSpPr>
        <p:spPr>
          <a:xfrm>
            <a:off x="20643733" y="11880572"/>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chemeClr val="bg1"/>
                </a:solidFill>
                <a:latin typeface="Proxima Nova Alt Rg" panose="02000506030000020004" pitchFamily="50" charset="0"/>
              </a:rPr>
              <a:t>|  Fall 2019</a:t>
            </a:r>
            <a:endParaRPr lang="en-US" dirty="0">
              <a:solidFill>
                <a:schemeClr val="bg1"/>
              </a:solidFill>
            </a:endParaRPr>
          </a:p>
        </p:txBody>
      </p:sp>
      <p:pic>
        <p:nvPicPr>
          <p:cNvPr id="4" name="Picture 3">
            <a:extLst>
              <a:ext uri="{FF2B5EF4-FFF2-40B4-BE49-F238E27FC236}">
                <a16:creationId xmlns:a16="http://schemas.microsoft.com/office/drawing/2014/main" id="{9C62EBA7-5827-C14A-9996-ADF30CB4C50D}"/>
              </a:ext>
            </a:extLst>
          </p:cNvPr>
          <p:cNvPicPr>
            <a:picLocks noChangeAspect="1"/>
          </p:cNvPicPr>
          <p:nvPr/>
        </p:nvPicPr>
        <p:blipFill>
          <a:blip r:embed="rId3"/>
          <a:stretch>
            <a:fillRect/>
          </a:stretch>
        </p:blipFill>
        <p:spPr>
          <a:xfrm>
            <a:off x="6086701" y="4925293"/>
            <a:ext cx="14163133" cy="1932709"/>
          </a:xfrm>
          <a:prstGeom prst="rect">
            <a:avLst/>
          </a:prstGeom>
        </p:spPr>
      </p:pic>
      <p:pic>
        <p:nvPicPr>
          <p:cNvPr id="8" name="Picture 7">
            <a:extLst>
              <a:ext uri="{FF2B5EF4-FFF2-40B4-BE49-F238E27FC236}">
                <a16:creationId xmlns:a16="http://schemas.microsoft.com/office/drawing/2014/main" id="{D26ABECE-5587-364C-A87C-6B11ED7E6F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308" y="1588462"/>
            <a:ext cx="5220871" cy="137160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E7D96-2191-4FFA-886D-D48C761C68C2}"/>
              </a:ext>
            </a:extLst>
          </p:cNvPr>
          <p:cNvSpPr>
            <a:spLocks noGrp="1"/>
          </p:cNvSpPr>
          <p:nvPr>
            <p:ph type="body" idx="1"/>
          </p:nvPr>
        </p:nvSpPr>
        <p:spPr>
          <a:xfrm>
            <a:off x="9860692" y="1352098"/>
            <a:ext cx="13396380" cy="11011805"/>
          </a:xfrm>
        </p:spPr>
        <p:txBody>
          <a:bodyPr anchor="t">
            <a:normAutofit fontScale="47500" lnSpcReduction="20000"/>
          </a:bodyPr>
          <a:lstStyle/>
          <a:p>
            <a:pPr marL="0" indent="0">
              <a:lnSpc>
                <a:spcPct val="120000"/>
              </a:lnSpc>
              <a:spcBef>
                <a:spcPts val="0"/>
              </a:spcBef>
              <a:buNone/>
            </a:pPr>
            <a:r>
              <a:rPr lang="en-US" sz="8700" b="1" dirty="0">
                <a:latin typeface="Proxima Nova Alt" panose="02000506030000020004" pitchFamily="2" charset="77"/>
              </a:rPr>
              <a:t>YOUR LIMITS </a:t>
            </a:r>
          </a:p>
          <a:p>
            <a:pPr marL="0" indent="0">
              <a:lnSpc>
                <a:spcPct val="120000"/>
              </a:lnSpc>
              <a:spcBef>
                <a:spcPts val="0"/>
              </a:spcBef>
              <a:buNone/>
            </a:pPr>
            <a:r>
              <a:rPr lang="en-US" sz="9500" dirty="0">
                <a:latin typeface="Proxima Nova Alt Rg" panose="02000506030000020004" pitchFamily="50" charset="0"/>
              </a:rPr>
              <a:t>Reduce your long-term health risks by </a:t>
            </a:r>
            <a:br>
              <a:rPr lang="en-US" sz="9500" dirty="0">
                <a:latin typeface="Proxima Nova Alt Rg" panose="02000506030000020004" pitchFamily="50" charset="0"/>
              </a:rPr>
            </a:br>
            <a:r>
              <a:rPr lang="en-US" sz="9500" dirty="0">
                <a:latin typeface="Proxima Nova Alt Rg" panose="02000506030000020004" pitchFamily="50" charset="0"/>
              </a:rPr>
              <a:t>drinking no more than:</a:t>
            </a:r>
          </a:p>
          <a:p>
            <a:pPr marL="610870" indent="-610870">
              <a:lnSpc>
                <a:spcPct val="120000"/>
              </a:lnSpc>
              <a:spcBef>
                <a:spcPts val="0"/>
              </a:spcBef>
            </a:pPr>
            <a:r>
              <a:rPr lang="en-US" sz="9500" dirty="0">
                <a:latin typeface="Proxima Nova Alt Rg" panose="02000506030000020004" pitchFamily="50" charset="0"/>
              </a:rPr>
              <a:t>10 drinks a week for women, with no more than </a:t>
            </a:r>
            <a:br>
              <a:rPr lang="en-US" sz="9500" dirty="0">
                <a:latin typeface="Proxima Nova Alt Rg" panose="02000506030000020004" pitchFamily="50" charset="0"/>
              </a:rPr>
            </a:br>
            <a:r>
              <a:rPr lang="en-US" sz="9500" dirty="0">
                <a:latin typeface="Proxima Nova Alt Rg" panose="02000506030000020004" pitchFamily="50" charset="0"/>
              </a:rPr>
              <a:t>2 drinks a day most days </a:t>
            </a:r>
          </a:p>
          <a:p>
            <a:pPr marL="610870" indent="-610870">
              <a:lnSpc>
                <a:spcPct val="120000"/>
              </a:lnSpc>
              <a:spcBef>
                <a:spcPts val="0"/>
              </a:spcBef>
            </a:pPr>
            <a:r>
              <a:rPr lang="en-US" sz="9500" dirty="0">
                <a:latin typeface="Proxima Nova Alt Rg" panose="02000506030000020004" pitchFamily="50" charset="0"/>
              </a:rPr>
              <a:t>15 drinks a week for men, with no more than </a:t>
            </a:r>
            <a:br>
              <a:rPr lang="en-US" sz="9500" dirty="0">
                <a:latin typeface="Proxima Nova Alt Rg" panose="02000506030000020004" pitchFamily="50" charset="0"/>
              </a:rPr>
            </a:br>
            <a:r>
              <a:rPr lang="en-US" sz="9500" dirty="0">
                <a:latin typeface="Proxima Nova Alt Rg" panose="02000506030000020004" pitchFamily="50" charset="0"/>
              </a:rPr>
              <a:t>3 drinks a day most days</a:t>
            </a:r>
          </a:p>
          <a:p>
            <a:pPr marL="0" indent="0">
              <a:lnSpc>
                <a:spcPct val="120000"/>
              </a:lnSpc>
              <a:spcBef>
                <a:spcPts val="0"/>
              </a:spcBef>
              <a:buNone/>
            </a:pPr>
            <a:endParaRPr lang="en-US" sz="9600" dirty="0"/>
          </a:p>
          <a:p>
            <a:pPr marL="0" indent="0">
              <a:lnSpc>
                <a:spcPct val="120000"/>
              </a:lnSpc>
              <a:spcBef>
                <a:spcPts val="0"/>
              </a:spcBef>
              <a:buNone/>
            </a:pPr>
            <a:r>
              <a:rPr lang="en-US" sz="8700" b="1" dirty="0">
                <a:latin typeface="Proxima Nova Alt" panose="02000506030000020004" pitchFamily="2" charset="77"/>
              </a:rPr>
              <a:t>SPECIAL OCCASIONS </a:t>
            </a:r>
          </a:p>
          <a:p>
            <a:pPr marL="457200" indent="-457200">
              <a:lnSpc>
                <a:spcPct val="120000"/>
              </a:lnSpc>
              <a:spcBef>
                <a:spcPts val="0"/>
              </a:spcBef>
            </a:pPr>
            <a:r>
              <a:rPr lang="en-US" sz="9500" dirty="0">
                <a:latin typeface="Proxima Nova Alt Rg"/>
              </a:rPr>
              <a:t>Reduce your risk of injury and harm by drinking </a:t>
            </a:r>
            <a:br>
              <a:rPr lang="en-US" sz="9500" dirty="0">
                <a:latin typeface="Proxima Nova Alt Rg"/>
              </a:rPr>
            </a:br>
            <a:r>
              <a:rPr lang="en-US" sz="9500" dirty="0">
                <a:latin typeface="Proxima Nova Alt Rg"/>
              </a:rPr>
              <a:t>no more than 3 drinks </a:t>
            </a:r>
            <a:r>
              <a:rPr lang="en-US" sz="9500" dirty="0">
                <a:solidFill>
                  <a:schemeClr val="tx1"/>
                </a:solidFill>
                <a:latin typeface="Proxima Nova Alt Rg"/>
              </a:rPr>
              <a:t>(for women*) </a:t>
            </a:r>
            <a:r>
              <a:rPr lang="en-US" sz="9500" dirty="0">
                <a:latin typeface="Proxima Nova Alt Rg"/>
              </a:rPr>
              <a:t>or 4 drinks </a:t>
            </a:r>
            <a:br>
              <a:rPr lang="en-US" sz="9500" dirty="0">
                <a:latin typeface="Proxima Nova Alt Rg"/>
              </a:rPr>
            </a:br>
            <a:r>
              <a:rPr lang="en-US" sz="9500" dirty="0">
                <a:latin typeface="Proxima Nova Alt Rg"/>
              </a:rPr>
              <a:t>(for men) on any single occasion </a:t>
            </a:r>
            <a:endParaRPr lang="en-US" sz="9500" dirty="0">
              <a:latin typeface="Proxima Nova Alt Rg" panose="02000506030000020004" pitchFamily="50" charset="0"/>
            </a:endParaRPr>
          </a:p>
          <a:p>
            <a:pPr marL="457200" indent="-457200">
              <a:lnSpc>
                <a:spcPct val="120000"/>
              </a:lnSpc>
              <a:spcBef>
                <a:spcPts val="0"/>
              </a:spcBef>
            </a:pPr>
            <a:r>
              <a:rPr lang="en-US" sz="9500" dirty="0">
                <a:latin typeface="Proxima Nova Alt Rg"/>
              </a:rPr>
              <a:t>Plan to drink in a safe environment </a:t>
            </a:r>
          </a:p>
          <a:p>
            <a:pPr marL="457200" indent="-457200">
              <a:lnSpc>
                <a:spcPct val="120000"/>
              </a:lnSpc>
              <a:spcBef>
                <a:spcPts val="0"/>
              </a:spcBef>
            </a:pPr>
            <a:r>
              <a:rPr lang="en-US" sz="9500" dirty="0">
                <a:latin typeface="Proxima Nova Alt Rg"/>
              </a:rPr>
              <a:t>Stay within the weekly limits</a:t>
            </a:r>
            <a:endParaRPr lang="en-US" sz="9500" dirty="0">
              <a:latin typeface="Proxima Nova Alt Rg" panose="02000506030000020004" pitchFamily="50" charset="0"/>
            </a:endParaRPr>
          </a:p>
          <a:p>
            <a:pPr marL="457200" indent="-457200">
              <a:lnSpc>
                <a:spcPct val="120000"/>
              </a:lnSpc>
              <a:spcBef>
                <a:spcPts val="0"/>
              </a:spcBef>
            </a:pPr>
            <a:endParaRPr lang="en-US" sz="7300" dirty="0">
              <a:latin typeface="Proxima Nova Alt Rg" panose="02000506030000020004" pitchFamily="50" charset="0"/>
            </a:endParaRPr>
          </a:p>
          <a:p>
            <a:pPr marL="0" indent="0">
              <a:lnSpc>
                <a:spcPct val="120000"/>
              </a:lnSpc>
              <a:spcBef>
                <a:spcPts val="0"/>
              </a:spcBef>
              <a:buNone/>
            </a:pPr>
            <a:r>
              <a:rPr lang="en-US" sz="3600" dirty="0">
                <a:latin typeface="Proxima Nova Alt Rg"/>
              </a:rPr>
              <a:t>*Trans women and trans men should follow cis women guidelines</a:t>
            </a:r>
            <a:endParaRPr lang="en-US" sz="3600" dirty="0">
              <a:latin typeface="Proxima Nova Alt Rg" panose="02000506030000020004" pitchFamily="50" charset="0"/>
            </a:endParaRPr>
          </a:p>
        </p:txBody>
      </p:sp>
      <p:sp>
        <p:nvSpPr>
          <p:cNvPr id="7" name="Rectangle 6">
            <a:extLst>
              <a:ext uri="{FF2B5EF4-FFF2-40B4-BE49-F238E27FC236}">
                <a16:creationId xmlns:a16="http://schemas.microsoft.com/office/drawing/2014/main" id="{39BF7FE6-6886-49C2-9BC4-5EBBBF09EAEC}"/>
              </a:ext>
            </a:extLst>
          </p:cNvPr>
          <p:cNvSpPr/>
          <p:nvPr/>
        </p:nvSpPr>
        <p:spPr>
          <a:xfrm>
            <a:off x="19032349" y="12513969"/>
            <a:ext cx="4926349" cy="553998"/>
          </a:xfrm>
          <a:prstGeom prst="rect">
            <a:avLst/>
          </a:prstGeom>
        </p:spPr>
        <p:txBody>
          <a:bodyPr wrap="none">
            <a:spAutoFit/>
          </a:bodyPr>
          <a:lstStyle/>
          <a:p>
            <a:pPr>
              <a:defRPr sz="3000" b="0">
                <a:solidFill>
                  <a:srgbClr val="FFFFFF"/>
                </a:solidFill>
                <a:latin typeface="+mn-lt"/>
                <a:ea typeface="+mn-ea"/>
                <a:cs typeface="+mn-cs"/>
                <a:sym typeface="Helvetica Neue Medium"/>
              </a:defRPr>
            </a:pPr>
            <a:r>
              <a:rPr lang="en-US" sz="3000" b="0" dirty="0">
                <a:solidFill>
                  <a:schemeClr val="bg1"/>
                </a:solidFill>
                <a:latin typeface="Proxima Nova Alt Rg" panose="02000506030000020004" pitchFamily="50" charset="0"/>
                <a:sym typeface="Helvetica Neue Medium"/>
              </a:rPr>
              <a:t>KEEP IT SOCIAL | Fall 2019</a:t>
            </a:r>
          </a:p>
        </p:txBody>
      </p:sp>
      <p:pic>
        <p:nvPicPr>
          <p:cNvPr id="11" name="Picture 10">
            <a:extLst>
              <a:ext uri="{FF2B5EF4-FFF2-40B4-BE49-F238E27FC236}">
                <a16:creationId xmlns:a16="http://schemas.microsoft.com/office/drawing/2014/main" id="{922F12F7-7D0D-C848-BD73-C3386FFFEC54}"/>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12" name="TextBox 11">
            <a:extLst>
              <a:ext uri="{FF2B5EF4-FFF2-40B4-BE49-F238E27FC236}">
                <a16:creationId xmlns:a16="http://schemas.microsoft.com/office/drawing/2014/main" id="{8B6C3729-C45E-D44A-A670-5302A120C8C9}"/>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13" name="Rectangle">
            <a:extLst>
              <a:ext uri="{FF2B5EF4-FFF2-40B4-BE49-F238E27FC236}">
                <a16:creationId xmlns:a16="http://schemas.microsoft.com/office/drawing/2014/main" id="{C854EF79-68A9-6F4F-978C-CC2E096B674D}"/>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4" name="Title 4">
            <a:extLst>
              <a:ext uri="{FF2B5EF4-FFF2-40B4-BE49-F238E27FC236}">
                <a16:creationId xmlns:a16="http://schemas.microsoft.com/office/drawing/2014/main" id="{65139998-DCA4-224D-AD00-6793B3FA520E}"/>
              </a:ext>
            </a:extLst>
          </p:cNvPr>
          <p:cNvSpPr txBox="1">
            <a:spLocks/>
          </p:cNvSpPr>
          <p:nvPr/>
        </p:nvSpPr>
        <p:spPr>
          <a:xfrm>
            <a:off x="1126928" y="4480807"/>
            <a:ext cx="6354527" cy="5923581"/>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CANADA’S</a:t>
            </a:r>
          </a:p>
          <a:p>
            <a:pPr algn="l" hangingPunct="1"/>
            <a:r>
              <a:rPr lang="en-US" sz="7000" dirty="0">
                <a:solidFill>
                  <a:srgbClr val="FFFFFF"/>
                </a:solidFill>
                <a:latin typeface="Arial Black" panose="020B0A04020102020204" pitchFamily="34" charset="0"/>
              </a:rPr>
              <a:t>LOW-RISK</a:t>
            </a:r>
          </a:p>
          <a:p>
            <a:pPr algn="l" hangingPunct="1"/>
            <a:r>
              <a:rPr lang="en-US" sz="7000" dirty="0">
                <a:solidFill>
                  <a:srgbClr val="FFFFFF"/>
                </a:solidFill>
                <a:latin typeface="Arial Black" panose="020B0A04020102020204" pitchFamily="34" charset="0"/>
              </a:rPr>
              <a:t>ALCOHOL</a:t>
            </a:r>
          </a:p>
          <a:p>
            <a:pPr algn="l" hangingPunct="1"/>
            <a:r>
              <a:rPr lang="en-US" sz="7000" dirty="0">
                <a:solidFill>
                  <a:srgbClr val="FFFFFF"/>
                </a:solidFill>
                <a:latin typeface="Arial Black" panose="020B0A04020102020204" pitchFamily="34" charset="0"/>
              </a:rPr>
              <a:t>DRINKING</a:t>
            </a:r>
            <a:br>
              <a:rPr lang="en-US" sz="7000" dirty="0">
                <a:solidFill>
                  <a:srgbClr val="FFFFFF"/>
                </a:solidFill>
                <a:latin typeface="Arial Black" panose="020B0A04020102020204" pitchFamily="34" charset="0"/>
              </a:rPr>
            </a:br>
            <a:r>
              <a:rPr lang="en-US" sz="7000" dirty="0">
                <a:solidFill>
                  <a:srgbClr val="FFFFFF"/>
                </a:solidFill>
                <a:latin typeface="Arial Black" panose="020B0A04020102020204" pitchFamily="34" charset="0"/>
              </a:rPr>
              <a:t>GUIDELINES</a:t>
            </a:r>
            <a:endParaRPr lang="en-CA" sz="7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5426822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E7D96-2191-4FFA-886D-D48C761C68C2}"/>
              </a:ext>
            </a:extLst>
          </p:cNvPr>
          <p:cNvSpPr>
            <a:spLocks noGrp="1"/>
          </p:cNvSpPr>
          <p:nvPr>
            <p:ph type="body" idx="1"/>
          </p:nvPr>
        </p:nvSpPr>
        <p:spPr>
          <a:xfrm>
            <a:off x="9740572" y="2587140"/>
            <a:ext cx="13218282" cy="8541717"/>
          </a:xfrm>
        </p:spPr>
        <p:txBody>
          <a:bodyPr>
            <a:noAutofit/>
          </a:bodyPr>
          <a:lstStyle/>
          <a:p>
            <a:pPr marL="610870" indent="-610870"/>
            <a:r>
              <a:rPr lang="en-US" sz="4500" dirty="0">
                <a:latin typeface="Proxima Nova Alt Rg"/>
              </a:rPr>
              <a:t>Set limits for yourself and stick to them </a:t>
            </a:r>
            <a:endParaRPr lang="en-US" sz="4500" dirty="0"/>
          </a:p>
          <a:p>
            <a:pPr marL="610870" indent="-610870"/>
            <a:r>
              <a:rPr lang="en-US" sz="4500" dirty="0">
                <a:latin typeface="Proxima Nova Alt Rg"/>
              </a:rPr>
              <a:t>Drink slowly. Have no more than 2 drinks in </a:t>
            </a:r>
            <a:br>
              <a:rPr lang="en-US" sz="4500" dirty="0">
                <a:latin typeface="Proxima Nova Alt Rg"/>
              </a:rPr>
            </a:br>
            <a:r>
              <a:rPr lang="en-US" sz="4500" dirty="0">
                <a:latin typeface="Proxima Nova Alt Rg"/>
              </a:rPr>
              <a:t>any 3 hours</a:t>
            </a:r>
          </a:p>
          <a:p>
            <a:pPr marL="610870" indent="-610870"/>
            <a:r>
              <a:rPr lang="en-US" sz="4500" dirty="0">
                <a:latin typeface="Proxima Nova Alt Rg"/>
              </a:rPr>
              <a:t>For every drink of beverage alcohol, </a:t>
            </a:r>
            <a:br>
              <a:rPr lang="en-US" sz="4500" dirty="0">
                <a:latin typeface="Proxima Nova Alt Rg"/>
              </a:rPr>
            </a:br>
            <a:r>
              <a:rPr lang="en-US" sz="4500" dirty="0">
                <a:latin typeface="Proxima Nova Alt Rg"/>
              </a:rPr>
              <a:t>have one non-beverage alcohol drink </a:t>
            </a:r>
            <a:endParaRPr lang="en-US" sz="4500" dirty="0">
              <a:latin typeface="Proxima Nova Alt Rg" panose="02000506030000020004" pitchFamily="50" charset="0"/>
            </a:endParaRPr>
          </a:p>
          <a:p>
            <a:pPr marL="610870" indent="-610870"/>
            <a:r>
              <a:rPr lang="en-US" sz="4500" dirty="0">
                <a:latin typeface="Proxima Nova Alt Rg"/>
              </a:rPr>
              <a:t>Eat before and while you are drinking </a:t>
            </a:r>
            <a:endParaRPr lang="en-US" sz="4500" dirty="0">
              <a:latin typeface="Proxima Nova Alt Rg" panose="02000506030000020004" pitchFamily="50" charset="0"/>
            </a:endParaRPr>
          </a:p>
          <a:p>
            <a:pPr marL="610870" indent="-610870"/>
            <a:r>
              <a:rPr lang="en-US" sz="4500" dirty="0">
                <a:latin typeface="Proxima Nova Alt Rg" panose="02000506030000020004" pitchFamily="50" charset="0"/>
              </a:rPr>
              <a:t>Always consider your age, body weight and health problems that might suggest lower limits</a:t>
            </a:r>
          </a:p>
        </p:txBody>
      </p:sp>
      <p:sp>
        <p:nvSpPr>
          <p:cNvPr id="8" name="Rectangle 7">
            <a:extLst>
              <a:ext uri="{FF2B5EF4-FFF2-40B4-BE49-F238E27FC236}">
                <a16:creationId xmlns:a16="http://schemas.microsoft.com/office/drawing/2014/main" id="{F9602EEC-A042-4A45-84D5-3AFFB1E567B9}"/>
              </a:ext>
            </a:extLst>
          </p:cNvPr>
          <p:cNvSpPr/>
          <p:nvPr/>
        </p:nvSpPr>
        <p:spPr>
          <a:xfrm>
            <a:off x="19066209" y="12537427"/>
            <a:ext cx="4926349" cy="553998"/>
          </a:xfrm>
          <a:prstGeom prst="rect">
            <a:avLst/>
          </a:prstGeom>
        </p:spPr>
        <p:txBody>
          <a:bodyPr wrap="none">
            <a:spAutoFit/>
          </a:bodyPr>
          <a:lstStyle/>
          <a:p>
            <a:pPr>
              <a:defRPr sz="3000" b="0">
                <a:solidFill>
                  <a:srgbClr val="FFFFFF"/>
                </a:solidFill>
                <a:latin typeface="+mn-lt"/>
                <a:ea typeface="+mn-ea"/>
                <a:cs typeface="+mn-cs"/>
                <a:sym typeface="Helvetica Neue Medium"/>
              </a:defRPr>
            </a:pPr>
            <a:r>
              <a:rPr lang="en-US" sz="3000" b="0" dirty="0">
                <a:solidFill>
                  <a:schemeClr val="bg1"/>
                </a:solidFill>
                <a:latin typeface="Proxima Nova Alt Rg" panose="02000506030000020004" pitchFamily="50" charset="0"/>
                <a:sym typeface="Helvetica Neue Medium"/>
              </a:rPr>
              <a:t>KEEP IT SOCIAL | Fall 2019</a:t>
            </a:r>
          </a:p>
        </p:txBody>
      </p:sp>
      <p:pic>
        <p:nvPicPr>
          <p:cNvPr id="11" name="Picture 10">
            <a:extLst>
              <a:ext uri="{FF2B5EF4-FFF2-40B4-BE49-F238E27FC236}">
                <a16:creationId xmlns:a16="http://schemas.microsoft.com/office/drawing/2014/main" id="{D2A9CE34-D571-1341-BA04-CC08A0655CB2}"/>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12" name="TextBox 11">
            <a:extLst>
              <a:ext uri="{FF2B5EF4-FFF2-40B4-BE49-F238E27FC236}">
                <a16:creationId xmlns:a16="http://schemas.microsoft.com/office/drawing/2014/main" id="{0E9C22B6-6F93-884D-959B-16EA2CEFA5CF}"/>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13" name="Rectangle">
            <a:extLst>
              <a:ext uri="{FF2B5EF4-FFF2-40B4-BE49-F238E27FC236}">
                <a16:creationId xmlns:a16="http://schemas.microsoft.com/office/drawing/2014/main" id="{562CDA11-442F-EE47-BEF9-490CB05936BD}"/>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4" name="Title 4">
            <a:extLst>
              <a:ext uri="{FF2B5EF4-FFF2-40B4-BE49-F238E27FC236}">
                <a16:creationId xmlns:a16="http://schemas.microsoft.com/office/drawing/2014/main" id="{C53A99F7-F6D1-9842-ADDA-3E05BE0732F5}"/>
              </a:ext>
            </a:extLst>
          </p:cNvPr>
          <p:cNvSpPr txBox="1">
            <a:spLocks/>
          </p:cNvSpPr>
          <p:nvPr/>
        </p:nvSpPr>
        <p:spPr>
          <a:xfrm>
            <a:off x="1126928" y="5181311"/>
            <a:ext cx="6354527" cy="3353377"/>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SAFER</a:t>
            </a:r>
          </a:p>
          <a:p>
            <a:pPr algn="l" hangingPunct="1"/>
            <a:r>
              <a:rPr lang="en-US" sz="7000" dirty="0">
                <a:solidFill>
                  <a:srgbClr val="FFFFFF"/>
                </a:solidFill>
                <a:latin typeface="Arial Black" panose="020B0A04020102020204" pitchFamily="34" charset="0"/>
              </a:rPr>
              <a:t>DRINKING TIPS</a:t>
            </a:r>
            <a:endParaRPr lang="en-CA" sz="7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5882351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EEEE67-6A9C-8746-9801-BDB61B58317F}"/>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7" name="TextBox 6">
            <a:extLst>
              <a:ext uri="{FF2B5EF4-FFF2-40B4-BE49-F238E27FC236}">
                <a16:creationId xmlns:a16="http://schemas.microsoft.com/office/drawing/2014/main" id="{0365E88A-858F-354A-AF97-9C2F703A1C01}"/>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8" name="Rectangle">
            <a:extLst>
              <a:ext uri="{FF2B5EF4-FFF2-40B4-BE49-F238E27FC236}">
                <a16:creationId xmlns:a16="http://schemas.microsoft.com/office/drawing/2014/main" id="{798FD7EC-40BF-2042-9A08-1E1DF44FB46B}"/>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9" name="Title 4">
            <a:extLst>
              <a:ext uri="{FF2B5EF4-FFF2-40B4-BE49-F238E27FC236}">
                <a16:creationId xmlns:a16="http://schemas.microsoft.com/office/drawing/2014/main" id="{5ECC7868-DB32-6F4A-A94C-78D74F29D9F9}"/>
              </a:ext>
            </a:extLst>
          </p:cNvPr>
          <p:cNvSpPr txBox="1">
            <a:spLocks/>
          </p:cNvSpPr>
          <p:nvPr/>
        </p:nvSpPr>
        <p:spPr>
          <a:xfrm>
            <a:off x="1126928" y="5725008"/>
            <a:ext cx="6608402" cy="3353377"/>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PROVIDING</a:t>
            </a:r>
          </a:p>
          <a:p>
            <a:pPr algn="l" hangingPunct="1"/>
            <a:r>
              <a:rPr lang="en-US" sz="7000" dirty="0">
                <a:solidFill>
                  <a:srgbClr val="FFFFFF"/>
                </a:solidFill>
                <a:latin typeface="Arial Black" panose="020B0A04020102020204" pitchFamily="34" charset="0"/>
              </a:rPr>
              <a:t>ASSISTANCE</a:t>
            </a:r>
            <a:endParaRPr lang="en-CA" sz="7000" dirty="0">
              <a:solidFill>
                <a:srgbClr val="FFFFFF"/>
              </a:solidFill>
              <a:latin typeface="Arial Black" panose="020B0A04020102020204" pitchFamily="34" charset="0"/>
            </a:endParaRPr>
          </a:p>
        </p:txBody>
      </p:sp>
      <p:sp>
        <p:nvSpPr>
          <p:cNvPr id="12" name="TextBox 11">
            <a:extLst>
              <a:ext uri="{FF2B5EF4-FFF2-40B4-BE49-F238E27FC236}">
                <a16:creationId xmlns:a16="http://schemas.microsoft.com/office/drawing/2014/main" id="{14B421A1-23F2-3A45-9CA4-86F139EB36E9}"/>
              </a:ext>
            </a:extLst>
          </p:cNvPr>
          <p:cNvSpPr txBox="1"/>
          <p:nvPr/>
        </p:nvSpPr>
        <p:spPr>
          <a:xfrm>
            <a:off x="8966990" y="2476992"/>
            <a:ext cx="7072904" cy="8762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4000" dirty="0">
                <a:solidFill>
                  <a:srgbClr val="EC2227"/>
                </a:solidFill>
                <a:latin typeface="Proxima Nova Alt" panose="02000506030000020004" pitchFamily="2" charset="77"/>
              </a:rPr>
              <a:t>SIGNS OF MILD - MODERATE </a:t>
            </a:r>
            <a:br>
              <a:rPr lang="en-US" sz="4000" dirty="0">
                <a:solidFill>
                  <a:srgbClr val="EC2227"/>
                </a:solidFill>
                <a:latin typeface="Proxima Nova Alt" panose="02000506030000020004" pitchFamily="2" charset="77"/>
              </a:rPr>
            </a:br>
            <a:r>
              <a:rPr lang="en-US" sz="4000" dirty="0">
                <a:solidFill>
                  <a:srgbClr val="EC2227"/>
                </a:solidFill>
                <a:latin typeface="Proxima Nova Alt" panose="02000506030000020004" pitchFamily="2" charset="77"/>
              </a:rPr>
              <a:t>IMPAIRMENT</a:t>
            </a:r>
            <a:endParaRPr lang="en-US" sz="4000" dirty="0">
              <a:latin typeface="Proxima Nova Alt" panose="02000506030000020004" pitchFamily="2" charset="77"/>
            </a:endParaRPr>
          </a:p>
          <a:p>
            <a:pPr marL="457200" indent="-457200" algn="l">
              <a:buFontTx/>
              <a:buChar char="-"/>
            </a:pPr>
            <a:r>
              <a:rPr lang="en-US" sz="3800" b="0" dirty="0">
                <a:latin typeface="Proxima Nova Alt Rg"/>
              </a:rPr>
              <a:t>Slurred speech</a:t>
            </a:r>
          </a:p>
          <a:p>
            <a:pPr marL="457200" indent="-457200" algn="l">
              <a:buFontTx/>
              <a:buChar char="-"/>
            </a:pPr>
            <a:r>
              <a:rPr lang="en-US" sz="3800" b="0" dirty="0">
                <a:latin typeface="Proxima Nova Alt Rg"/>
              </a:rPr>
              <a:t>Flushed skin</a:t>
            </a:r>
          </a:p>
          <a:p>
            <a:pPr marL="457200" indent="-457200" algn="l">
              <a:buFontTx/>
              <a:buChar char="-"/>
            </a:pPr>
            <a:r>
              <a:rPr lang="en-US" sz="3800" b="0" dirty="0">
                <a:latin typeface="Proxima Nova Alt Rg"/>
              </a:rPr>
              <a:t>Difficulty focusing eyes</a:t>
            </a:r>
          </a:p>
          <a:p>
            <a:pPr marL="457200" indent="-457200" algn="l">
              <a:buFontTx/>
              <a:buChar char="-"/>
            </a:pPr>
            <a:r>
              <a:rPr lang="en-US" sz="3800" b="0" dirty="0">
                <a:latin typeface="Proxima Nova Alt Rg"/>
              </a:rPr>
              <a:t>Reduced impulse control</a:t>
            </a:r>
          </a:p>
          <a:p>
            <a:pPr marL="457200" indent="-457200" algn="l">
              <a:buFontTx/>
              <a:buChar char="-"/>
            </a:pPr>
            <a:r>
              <a:rPr lang="en-US" sz="3800" b="0" dirty="0">
                <a:latin typeface="Proxima Nova Alt Rg"/>
              </a:rPr>
              <a:t>Silly behavior, giddiness</a:t>
            </a:r>
          </a:p>
          <a:p>
            <a:pPr marL="457200" indent="-457200" algn="l">
              <a:buFontTx/>
              <a:buChar char="-"/>
            </a:pPr>
            <a:endParaRPr lang="en-US" sz="4000" dirty="0"/>
          </a:p>
          <a:p>
            <a:pPr algn="l"/>
            <a:r>
              <a:rPr lang="en-US" sz="4000" dirty="0">
                <a:solidFill>
                  <a:srgbClr val="EC2227"/>
                </a:solidFill>
                <a:latin typeface="Proxima Nova Alt" panose="02000506030000020004" pitchFamily="2" charset="77"/>
              </a:rPr>
              <a:t>WHAT TO DO</a:t>
            </a:r>
          </a:p>
          <a:p>
            <a:pPr marL="617220" indent="-571500" algn="l">
              <a:buFontTx/>
              <a:buChar char="-"/>
            </a:pPr>
            <a:r>
              <a:rPr lang="en-US" sz="3800" b="0" dirty="0">
                <a:latin typeface="Proxima Nova Alt Rg"/>
              </a:rPr>
              <a:t>Assess the student</a:t>
            </a:r>
          </a:p>
          <a:p>
            <a:pPr marL="617220" indent="-571500" algn="l">
              <a:buFontTx/>
              <a:buChar char="-"/>
            </a:pPr>
            <a:r>
              <a:rPr lang="en-US" sz="3800" b="0" dirty="0">
                <a:latin typeface="Proxima Nova Alt Rg"/>
              </a:rPr>
              <a:t>Provide water to drink</a:t>
            </a:r>
          </a:p>
          <a:p>
            <a:pPr marL="617220" indent="-571500" algn="l">
              <a:buFontTx/>
              <a:buChar char="-"/>
            </a:pPr>
            <a:r>
              <a:rPr lang="en-US" sz="3800" b="0" dirty="0">
                <a:latin typeface="Proxima Nova Alt Rg"/>
              </a:rPr>
              <a:t>Monitor the student for several hours, do not leave them alone</a:t>
            </a:r>
          </a:p>
        </p:txBody>
      </p:sp>
      <p:sp>
        <p:nvSpPr>
          <p:cNvPr id="13" name="TextBox 12">
            <a:extLst>
              <a:ext uri="{FF2B5EF4-FFF2-40B4-BE49-F238E27FC236}">
                <a16:creationId xmlns:a16="http://schemas.microsoft.com/office/drawing/2014/main" id="{E429B5E5-3CDB-0246-BBDF-199EF7483D9B}"/>
              </a:ext>
            </a:extLst>
          </p:cNvPr>
          <p:cNvSpPr txBox="1"/>
          <p:nvPr/>
        </p:nvSpPr>
        <p:spPr>
          <a:xfrm>
            <a:off x="16747517" y="2476994"/>
            <a:ext cx="7072904" cy="8762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4000" dirty="0">
                <a:solidFill>
                  <a:srgbClr val="EC2227"/>
                </a:solidFill>
                <a:latin typeface="Proxima Nova Alt" panose="02000506030000020004" pitchFamily="2" charset="77"/>
              </a:rPr>
              <a:t>SIGNS OF SEVERE</a:t>
            </a:r>
            <a:br>
              <a:rPr lang="en-US" sz="4000" dirty="0">
                <a:solidFill>
                  <a:srgbClr val="EC2227"/>
                </a:solidFill>
                <a:latin typeface="Proxima Nova Alt" panose="02000506030000020004" pitchFamily="2" charset="77"/>
              </a:rPr>
            </a:br>
            <a:r>
              <a:rPr lang="en-US" sz="4000" dirty="0">
                <a:solidFill>
                  <a:srgbClr val="EC2227"/>
                </a:solidFill>
                <a:latin typeface="Proxima Nova Alt" panose="02000506030000020004" pitchFamily="2" charset="77"/>
              </a:rPr>
              <a:t>IMPAIRMENT</a:t>
            </a:r>
            <a:endParaRPr lang="en-US" sz="4000" dirty="0">
              <a:latin typeface="Proxima Nova Alt" panose="02000506030000020004" pitchFamily="2" charset="77"/>
            </a:endParaRPr>
          </a:p>
          <a:p>
            <a:pPr marL="617538" indent="-571500" algn="l">
              <a:buFontTx/>
              <a:buChar char="-"/>
            </a:pPr>
            <a:r>
              <a:rPr lang="en-CA" sz="3800" b="0" dirty="0">
                <a:latin typeface="Proxima Nova Alt Rg" panose="02000506030000020004" pitchFamily="50" charset="0"/>
              </a:rPr>
              <a:t>Decreased coordination</a:t>
            </a:r>
          </a:p>
          <a:p>
            <a:pPr marL="617538" indent="-571500" algn="l">
              <a:buFontTx/>
              <a:buChar char="-"/>
            </a:pPr>
            <a:r>
              <a:rPr lang="en-CA" sz="3800" b="0" dirty="0">
                <a:latin typeface="Proxima Nova Alt Rg" panose="02000506030000020004" pitchFamily="50" charset="0"/>
              </a:rPr>
              <a:t>Nausea, vomiting</a:t>
            </a:r>
          </a:p>
          <a:p>
            <a:pPr marL="617538" indent="-571500" algn="l">
              <a:buFontTx/>
              <a:buChar char="-"/>
            </a:pPr>
            <a:r>
              <a:rPr lang="en-CA" sz="3800" b="0" dirty="0">
                <a:latin typeface="Proxima Nova Alt Rg" panose="02000506030000020004" pitchFamily="50" charset="0"/>
              </a:rPr>
              <a:t>Extreme confusion</a:t>
            </a:r>
          </a:p>
          <a:p>
            <a:pPr marL="617538" indent="-571500" algn="l">
              <a:buFontTx/>
              <a:buChar char="-"/>
            </a:pPr>
            <a:r>
              <a:rPr lang="en-CA" sz="3800" b="0" dirty="0">
                <a:latin typeface="Proxima Nova Alt Rg" panose="02000506030000020004" pitchFamily="50" charset="0"/>
              </a:rPr>
              <a:t>Emotional volatility</a:t>
            </a:r>
            <a:br>
              <a:rPr lang="en-CA" sz="3800" b="0" dirty="0">
                <a:latin typeface="Proxima Nova Alt Rg" panose="02000506030000020004" pitchFamily="50" charset="0"/>
              </a:rPr>
            </a:br>
            <a:r>
              <a:rPr lang="en-CA" sz="3800" b="0" dirty="0">
                <a:latin typeface="Proxima Nova Alt Rg" panose="02000506030000020004" pitchFamily="50" charset="0"/>
              </a:rPr>
              <a:t>(anger, violence, sadness)</a:t>
            </a:r>
          </a:p>
          <a:p>
            <a:pPr marL="617538" indent="-571500" algn="l">
              <a:buFontTx/>
              <a:buChar char="-"/>
            </a:pPr>
            <a:r>
              <a:rPr lang="en-CA" sz="3800" b="0" dirty="0">
                <a:latin typeface="Proxima Nova Alt Rg" panose="02000506030000020004" pitchFamily="50" charset="0"/>
              </a:rPr>
              <a:t>Drowsiness, sleepiness</a:t>
            </a:r>
          </a:p>
          <a:p>
            <a:pPr marL="457200" indent="-457200" algn="l">
              <a:buFontTx/>
              <a:buChar char="-"/>
            </a:pPr>
            <a:endParaRPr lang="en-US" sz="4000" dirty="0"/>
          </a:p>
          <a:p>
            <a:pPr algn="l"/>
            <a:r>
              <a:rPr lang="en-US" sz="4000" dirty="0">
                <a:solidFill>
                  <a:srgbClr val="EC2227"/>
                </a:solidFill>
                <a:latin typeface="Proxima Nova Alt" panose="02000506030000020004" pitchFamily="2" charset="77"/>
              </a:rPr>
              <a:t>WHAT TO DO</a:t>
            </a:r>
          </a:p>
          <a:p>
            <a:pPr marL="617538" indent="-571500" algn="l">
              <a:buFontTx/>
              <a:buChar char="-"/>
            </a:pPr>
            <a:r>
              <a:rPr lang="en-CA" sz="3800" b="0" dirty="0">
                <a:latin typeface="Proxima Nova Alt Rg" panose="02000506030000020004" pitchFamily="50" charset="0"/>
              </a:rPr>
              <a:t>Assess the student</a:t>
            </a:r>
          </a:p>
          <a:p>
            <a:pPr marL="617538" indent="-571500" algn="l">
              <a:buFontTx/>
              <a:buChar char="-"/>
            </a:pPr>
            <a:r>
              <a:rPr lang="en-CA" sz="3800" b="0" dirty="0">
                <a:latin typeface="Proxima Nova Alt Rg" panose="02000506030000020004" pitchFamily="50" charset="0"/>
              </a:rPr>
              <a:t>Place them in the </a:t>
            </a:r>
            <a:br>
              <a:rPr lang="en-CA" sz="3800" b="0" dirty="0">
                <a:latin typeface="Proxima Nova Alt Rg" panose="02000506030000020004" pitchFamily="50" charset="0"/>
              </a:rPr>
            </a:br>
            <a:r>
              <a:rPr lang="en-CA" sz="3800" b="0" dirty="0">
                <a:latin typeface="Proxima Nova Alt Rg" panose="02000506030000020004" pitchFamily="50" charset="0"/>
              </a:rPr>
              <a:t>recovery position</a:t>
            </a:r>
          </a:p>
          <a:p>
            <a:pPr marL="617538" indent="-571500" algn="l">
              <a:buFontTx/>
              <a:buChar char="-"/>
            </a:pPr>
            <a:r>
              <a:rPr lang="en-CA" sz="3800" b="0" dirty="0">
                <a:latin typeface="Proxima Nova Alt Rg" panose="02000506030000020004" pitchFamily="50" charset="0"/>
              </a:rPr>
              <a:t>Call for medical assistance</a:t>
            </a:r>
          </a:p>
        </p:txBody>
      </p:sp>
      <p:cxnSp>
        <p:nvCxnSpPr>
          <p:cNvPr id="16" name="Straight Connector 15">
            <a:extLst>
              <a:ext uri="{FF2B5EF4-FFF2-40B4-BE49-F238E27FC236}">
                <a16:creationId xmlns:a16="http://schemas.microsoft.com/office/drawing/2014/main" id="{6FCDD4A8-A7EB-5644-A0D4-C0C7C0893750}"/>
              </a:ext>
            </a:extLst>
          </p:cNvPr>
          <p:cNvCxnSpPr/>
          <p:nvPr/>
        </p:nvCxnSpPr>
        <p:spPr>
          <a:xfrm>
            <a:off x="16335630" y="2211860"/>
            <a:ext cx="0" cy="9292281"/>
          </a:xfrm>
          <a:prstGeom prst="line">
            <a:avLst/>
          </a:prstGeom>
          <a:noFill/>
          <a:ln w="25400" cap="flat">
            <a:solidFill>
              <a:srgbClr val="EC2227"/>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306693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627F148C-F195-7540-8A78-7FCD291CBB44}"/>
              </a:ext>
            </a:extLst>
          </p:cNvPr>
          <p:cNvSpPr/>
          <p:nvPr/>
        </p:nvSpPr>
        <p:spPr>
          <a:xfrm>
            <a:off x="0" y="0"/>
            <a:ext cx="24384000"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7" name="Student led, University endorsed, NSLC funded">
            <a:extLst>
              <a:ext uri="{FF2B5EF4-FFF2-40B4-BE49-F238E27FC236}">
                <a16:creationId xmlns:a16="http://schemas.microsoft.com/office/drawing/2014/main" id="{9E5530D8-CC1C-466C-BFA5-E9A6EB72E4DA}"/>
              </a:ext>
            </a:extLst>
          </p:cNvPr>
          <p:cNvSpPr txBox="1">
            <a:spLocks/>
          </p:cNvSpPr>
          <p:nvPr/>
        </p:nvSpPr>
        <p:spPr>
          <a:xfrm>
            <a:off x="10141528" y="5278584"/>
            <a:ext cx="7260365" cy="299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Autofit/>
          </a:bodyPr>
          <a:lstStyle>
            <a:lvl1pPr marL="0" marR="0" indent="0" algn="l" defTabSz="642937" rtl="0" latinLnBrk="0">
              <a:lnSpc>
                <a:spcPct val="117999"/>
              </a:lnSpc>
              <a:spcBef>
                <a:spcPts val="0"/>
              </a:spcBef>
              <a:spcAft>
                <a:spcPts val="0"/>
              </a:spcAft>
              <a:buClrTx/>
              <a:buSzTx/>
              <a:buFontTx/>
              <a:buNone/>
              <a:tabLst/>
              <a:defRPr sz="4500" b="1"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US" sz="8800" dirty="0">
                <a:solidFill>
                  <a:srgbClr val="FFFFFF"/>
                </a:solidFill>
                <a:latin typeface="Arial Black" panose="020B0A04020102020204" pitchFamily="34" charset="0"/>
              </a:rPr>
              <a:t>CANNABIS</a:t>
            </a:r>
          </a:p>
        </p:txBody>
      </p:sp>
      <p:sp>
        <p:nvSpPr>
          <p:cNvPr id="12" name="TextBox 11">
            <a:extLst>
              <a:ext uri="{FF2B5EF4-FFF2-40B4-BE49-F238E27FC236}">
                <a16:creationId xmlns:a16="http://schemas.microsoft.com/office/drawing/2014/main" id="{A79BC98A-8330-7C46-A34C-7097A3922FA0}"/>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FFFFFF"/>
                </a:solidFill>
                <a:latin typeface="Proxima Nova Alt Rg" panose="02000506030000020004" pitchFamily="50" charset="0"/>
              </a:rPr>
              <a:t>|  Fall 2019</a:t>
            </a:r>
            <a:endParaRPr lang="en-US" dirty="0">
              <a:solidFill>
                <a:srgbClr val="FFFFFF"/>
              </a:solidFill>
            </a:endParaRPr>
          </a:p>
        </p:txBody>
      </p:sp>
      <p:pic>
        <p:nvPicPr>
          <p:cNvPr id="15" name="Picture 14">
            <a:extLst>
              <a:ext uri="{FF2B5EF4-FFF2-40B4-BE49-F238E27FC236}">
                <a16:creationId xmlns:a16="http://schemas.microsoft.com/office/drawing/2014/main" id="{E1C71E6E-ECD1-5D4B-82D8-838C50A51B70}"/>
              </a:ext>
            </a:extLst>
          </p:cNvPr>
          <p:cNvPicPr>
            <a:picLocks noChangeAspect="1"/>
          </p:cNvPicPr>
          <p:nvPr/>
        </p:nvPicPr>
        <p:blipFill>
          <a:blip r:embed="rId3"/>
          <a:stretch>
            <a:fillRect/>
          </a:stretch>
        </p:blipFill>
        <p:spPr>
          <a:xfrm>
            <a:off x="17401891" y="12285340"/>
            <a:ext cx="3566964" cy="486750"/>
          </a:xfrm>
          <a:prstGeom prst="rect">
            <a:avLst/>
          </a:prstGeom>
        </p:spPr>
      </p:pic>
      <p:pic>
        <p:nvPicPr>
          <p:cNvPr id="10" name="shutterstock_1070417192.jpg" descr="shutterstock_1070417192.jpg">
            <a:extLst>
              <a:ext uri="{FF2B5EF4-FFF2-40B4-BE49-F238E27FC236}">
                <a16:creationId xmlns:a16="http://schemas.microsoft.com/office/drawing/2014/main" id="{4AF6DE75-36F8-834E-9D0C-E8FC955A32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1172"/>
            <a:ext cx="9144000" cy="13716000"/>
          </a:xfrm>
          <a:prstGeom prst="rect">
            <a:avLst/>
          </a:prstGeom>
          <a:ln w="12700">
            <a:miter lim="400000"/>
          </a:ln>
        </p:spPr>
      </p:pic>
      <p:pic>
        <p:nvPicPr>
          <p:cNvPr id="5" name="Picture 4">
            <a:extLst>
              <a:ext uri="{FF2B5EF4-FFF2-40B4-BE49-F238E27FC236}">
                <a16:creationId xmlns:a16="http://schemas.microsoft.com/office/drawing/2014/main" id="{CE201B24-3BCA-214F-9DAB-AA3C23BBFB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879527"/>
            <a:ext cx="9229725" cy="14595527"/>
          </a:xfrm>
          <a:prstGeom prst="rect">
            <a:avLst/>
          </a:prstGeom>
        </p:spPr>
      </p:pic>
    </p:spTree>
    <p:extLst>
      <p:ext uri="{BB962C8B-B14F-4D97-AF65-F5344CB8AC3E}">
        <p14:creationId xmlns:p14="http://schemas.microsoft.com/office/powerpoint/2010/main" val="24567116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E7D96-2191-4FFA-886D-D48C761C68C2}"/>
              </a:ext>
            </a:extLst>
          </p:cNvPr>
          <p:cNvSpPr>
            <a:spLocks noGrp="1"/>
          </p:cNvSpPr>
          <p:nvPr>
            <p:ph type="body" idx="1"/>
          </p:nvPr>
        </p:nvSpPr>
        <p:spPr>
          <a:xfrm>
            <a:off x="9228663" y="1242052"/>
            <a:ext cx="14028409" cy="10700950"/>
          </a:xfrm>
        </p:spPr>
        <p:txBody>
          <a:bodyPr>
            <a:normAutofit/>
          </a:bodyPr>
          <a:lstStyle/>
          <a:p>
            <a:pPr marL="639763" indent="0">
              <a:buNone/>
            </a:pPr>
            <a:r>
              <a:rPr lang="en-US" sz="4500" dirty="0">
                <a:latin typeface="Proxima Nova Alt Rg" panose="02000506030000020004" pitchFamily="50" charset="0"/>
              </a:rPr>
              <a:t>Cannabis refers to a group of plants with psychoactive properties. The flowers of these plants are harvested and dried and used for recreational, medical and industrial purposes. In Nova Scotia, recreational cannabis is sold by the NSLC.</a:t>
            </a:r>
          </a:p>
          <a:p>
            <a:pPr marL="639763" indent="0">
              <a:buNone/>
            </a:pPr>
            <a:r>
              <a:rPr lang="en-US" sz="4500" dirty="0">
                <a:latin typeface="Proxima Nova Alt Rg" panose="02000506030000020004" pitchFamily="50" charset="0"/>
              </a:rPr>
              <a:t>There are three types of Cannabis plants; </a:t>
            </a:r>
            <a:r>
              <a:rPr lang="en-US" sz="4500" dirty="0" err="1">
                <a:latin typeface="Proxima Nova Alt Rg" panose="02000506030000020004" pitchFamily="50" charset="0"/>
              </a:rPr>
              <a:t>indica</a:t>
            </a:r>
            <a:r>
              <a:rPr lang="en-US" sz="4500" dirty="0">
                <a:latin typeface="Proxima Nova Alt Rg" panose="02000506030000020004" pitchFamily="50" charset="0"/>
              </a:rPr>
              <a:t>, sativa and hybrids of the two. </a:t>
            </a:r>
          </a:p>
          <a:p>
            <a:pPr marL="1211263" indent="-571500"/>
            <a:r>
              <a:rPr lang="en-US" sz="4500" dirty="0" err="1">
                <a:latin typeface="Proxima Nova Alt Rg" panose="02000506030000020004" pitchFamily="50" charset="0"/>
              </a:rPr>
              <a:t>Indicas</a:t>
            </a:r>
            <a:r>
              <a:rPr lang="en-US" sz="4500" dirty="0">
                <a:latin typeface="Proxima Nova Alt Rg" panose="02000506030000020004" pitchFamily="50" charset="0"/>
              </a:rPr>
              <a:t> are reported to have more relaxing, sedating effects than </a:t>
            </a:r>
            <a:r>
              <a:rPr lang="en-US" sz="4500" dirty="0" err="1">
                <a:latin typeface="Proxima Nova Alt Rg" panose="02000506030000020004" pitchFamily="50" charset="0"/>
              </a:rPr>
              <a:t>sativas</a:t>
            </a:r>
            <a:endParaRPr lang="en-US" sz="4500" dirty="0">
              <a:latin typeface="Proxima Nova Alt Rg" panose="02000506030000020004" pitchFamily="50" charset="0"/>
            </a:endParaRPr>
          </a:p>
          <a:p>
            <a:pPr marL="1211263" indent="-571500"/>
            <a:r>
              <a:rPr lang="en-US" sz="4500" dirty="0" err="1">
                <a:latin typeface="Proxima Nova Alt Rg" panose="02000506030000020004" pitchFamily="50" charset="0"/>
              </a:rPr>
              <a:t>Sativas</a:t>
            </a:r>
            <a:r>
              <a:rPr lang="en-US" sz="4500" dirty="0">
                <a:latin typeface="Proxima Nova Alt Rg" panose="02000506030000020004" pitchFamily="50" charset="0"/>
              </a:rPr>
              <a:t> provide a more euphoric, energized effect</a:t>
            </a:r>
            <a:endParaRPr lang="en-US" sz="4500" dirty="0"/>
          </a:p>
        </p:txBody>
      </p:sp>
      <p:pic>
        <p:nvPicPr>
          <p:cNvPr id="6" name="Picture 5">
            <a:extLst>
              <a:ext uri="{FF2B5EF4-FFF2-40B4-BE49-F238E27FC236}">
                <a16:creationId xmlns:a16="http://schemas.microsoft.com/office/drawing/2014/main" id="{F7F0102C-8D47-4943-BB4B-B1C785528F93}"/>
              </a:ext>
            </a:extLst>
          </p:cNvPr>
          <p:cNvPicPr>
            <a:picLocks noChangeAspect="1"/>
          </p:cNvPicPr>
          <p:nvPr/>
        </p:nvPicPr>
        <p:blipFill>
          <a:blip r:embed="rId2"/>
          <a:stretch>
            <a:fillRect/>
          </a:stretch>
        </p:blipFill>
        <p:spPr>
          <a:xfrm>
            <a:off x="17401891" y="12320175"/>
            <a:ext cx="3546187" cy="483915"/>
          </a:xfrm>
          <a:prstGeom prst="rect">
            <a:avLst/>
          </a:prstGeom>
        </p:spPr>
      </p:pic>
      <p:sp>
        <p:nvSpPr>
          <p:cNvPr id="8" name="TextBox 7">
            <a:extLst>
              <a:ext uri="{FF2B5EF4-FFF2-40B4-BE49-F238E27FC236}">
                <a16:creationId xmlns:a16="http://schemas.microsoft.com/office/drawing/2014/main" id="{462DDE11-0F23-DA4C-808B-767F5AF4E6FD}"/>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9" name="Rectangle">
            <a:extLst>
              <a:ext uri="{FF2B5EF4-FFF2-40B4-BE49-F238E27FC236}">
                <a16:creationId xmlns:a16="http://schemas.microsoft.com/office/drawing/2014/main" id="{AA18B1B3-8F67-7545-AC6C-45E644A09E34}"/>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0" name="Title 4">
            <a:extLst>
              <a:ext uri="{FF2B5EF4-FFF2-40B4-BE49-F238E27FC236}">
                <a16:creationId xmlns:a16="http://schemas.microsoft.com/office/drawing/2014/main" id="{5803FC69-39F3-4245-B42E-D86F5D0087D5}"/>
              </a:ext>
            </a:extLst>
          </p:cNvPr>
          <p:cNvSpPr txBox="1">
            <a:spLocks/>
          </p:cNvSpPr>
          <p:nvPr/>
        </p:nvSpPr>
        <p:spPr>
          <a:xfrm>
            <a:off x="1126928" y="5700295"/>
            <a:ext cx="6608402" cy="3353377"/>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WHAT IS</a:t>
            </a:r>
            <a:br>
              <a:rPr lang="en-US" sz="7000" dirty="0">
                <a:solidFill>
                  <a:srgbClr val="FFFFFF"/>
                </a:solidFill>
                <a:latin typeface="Arial Black" panose="020B0A04020102020204" pitchFamily="34" charset="0"/>
              </a:rPr>
            </a:br>
            <a:r>
              <a:rPr lang="en-US" sz="7000" dirty="0">
                <a:solidFill>
                  <a:srgbClr val="FFFFFF"/>
                </a:solidFill>
                <a:latin typeface="Arial Black" panose="020B0A04020102020204" pitchFamily="34" charset="0"/>
              </a:rPr>
              <a:t>CANNABIS?</a:t>
            </a:r>
            <a:endParaRPr lang="en-CA" sz="7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42688036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E7D96-2191-4FFA-886D-D48C761C68C2}"/>
              </a:ext>
            </a:extLst>
          </p:cNvPr>
          <p:cNvSpPr>
            <a:spLocks noGrp="1"/>
          </p:cNvSpPr>
          <p:nvPr>
            <p:ph type="body" idx="1"/>
          </p:nvPr>
        </p:nvSpPr>
        <p:spPr>
          <a:xfrm>
            <a:off x="9460439" y="2138516"/>
            <a:ext cx="13713513" cy="9438968"/>
          </a:xfrm>
        </p:spPr>
        <p:txBody>
          <a:bodyPr>
            <a:normAutofit/>
          </a:bodyPr>
          <a:lstStyle/>
          <a:p>
            <a:pPr marL="731838" indent="0" fontAlgn="base">
              <a:buNone/>
            </a:pPr>
            <a:r>
              <a:rPr lang="en-US" sz="4500" dirty="0">
                <a:latin typeface="Proxima Nova Alt Rg" panose="02000506030000020004" pitchFamily="50" charset="0"/>
              </a:rPr>
              <a:t>Tetrahydrocannabinol (THC) and cannabidiol (CBD) are the two primary cannabinoids that occur naturally in the Cannabis plant. Both of these interact with the cannabinoid receptors found in the human body and brain, but they differ dramatically in their effects. </a:t>
            </a:r>
          </a:p>
          <a:p>
            <a:pPr marL="1303338" indent="-571500" fontAlgn="base"/>
            <a:r>
              <a:rPr lang="en-US" sz="4500" dirty="0">
                <a:latin typeface="Proxima Nova Alt Rg" panose="02000506030000020004" pitchFamily="50" charset="0"/>
              </a:rPr>
              <a:t>THC is psychoactive and provides a euphoric feeling once consumed</a:t>
            </a:r>
          </a:p>
          <a:p>
            <a:pPr marL="1303338" indent="-571500" fontAlgn="base"/>
            <a:r>
              <a:rPr lang="en-US" sz="4500" dirty="0">
                <a:latin typeface="Proxima Nova Alt Rg" panose="02000506030000020004" pitchFamily="50" charset="0"/>
              </a:rPr>
              <a:t>CBD is non-psychoactive which means that it does not provide a euphoric effect</a:t>
            </a:r>
          </a:p>
        </p:txBody>
      </p:sp>
      <p:pic>
        <p:nvPicPr>
          <p:cNvPr id="7" name="Picture 6">
            <a:extLst>
              <a:ext uri="{FF2B5EF4-FFF2-40B4-BE49-F238E27FC236}">
                <a16:creationId xmlns:a16="http://schemas.microsoft.com/office/drawing/2014/main" id="{05F05E5C-8421-3F49-9985-9FCDBD56C08C}"/>
              </a:ext>
            </a:extLst>
          </p:cNvPr>
          <p:cNvPicPr>
            <a:picLocks noChangeAspect="1"/>
          </p:cNvPicPr>
          <p:nvPr/>
        </p:nvPicPr>
        <p:blipFill>
          <a:blip r:embed="rId2"/>
          <a:stretch>
            <a:fillRect/>
          </a:stretch>
        </p:blipFill>
        <p:spPr>
          <a:xfrm>
            <a:off x="17401891" y="12320175"/>
            <a:ext cx="3546187" cy="483915"/>
          </a:xfrm>
          <a:prstGeom prst="rect">
            <a:avLst/>
          </a:prstGeom>
        </p:spPr>
      </p:pic>
      <p:sp>
        <p:nvSpPr>
          <p:cNvPr id="8" name="TextBox 7">
            <a:extLst>
              <a:ext uri="{FF2B5EF4-FFF2-40B4-BE49-F238E27FC236}">
                <a16:creationId xmlns:a16="http://schemas.microsoft.com/office/drawing/2014/main" id="{D84031D5-00A0-774A-A017-C770F09510C9}"/>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9" name="Rectangle">
            <a:extLst>
              <a:ext uri="{FF2B5EF4-FFF2-40B4-BE49-F238E27FC236}">
                <a16:creationId xmlns:a16="http://schemas.microsoft.com/office/drawing/2014/main" id="{98AAD910-8F43-314F-9D7C-F5F5F749D4AB}"/>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0" name="Title 4">
            <a:extLst>
              <a:ext uri="{FF2B5EF4-FFF2-40B4-BE49-F238E27FC236}">
                <a16:creationId xmlns:a16="http://schemas.microsoft.com/office/drawing/2014/main" id="{A91CC29E-9E52-1446-88F8-5B80D37EA984}"/>
              </a:ext>
            </a:extLst>
          </p:cNvPr>
          <p:cNvSpPr txBox="1">
            <a:spLocks/>
          </p:cNvSpPr>
          <p:nvPr/>
        </p:nvSpPr>
        <p:spPr>
          <a:xfrm>
            <a:off x="1126928" y="5700295"/>
            <a:ext cx="6608402" cy="3353377"/>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WHAT IS</a:t>
            </a:r>
            <a:br>
              <a:rPr lang="en-US" sz="7000" dirty="0">
                <a:solidFill>
                  <a:srgbClr val="FFFFFF"/>
                </a:solidFill>
                <a:latin typeface="Arial Black" panose="020B0A04020102020204" pitchFamily="34" charset="0"/>
              </a:rPr>
            </a:br>
            <a:r>
              <a:rPr lang="en-US" sz="7000" dirty="0">
                <a:solidFill>
                  <a:srgbClr val="FFFFFF"/>
                </a:solidFill>
                <a:latin typeface="Arial Black" panose="020B0A04020102020204" pitchFamily="34" charset="0"/>
              </a:rPr>
              <a:t>THC &amp; CBD?</a:t>
            </a:r>
            <a:endParaRPr lang="en-CA" sz="7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5446428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E7D96-2191-4FFA-886D-D48C761C68C2}"/>
              </a:ext>
            </a:extLst>
          </p:cNvPr>
          <p:cNvSpPr>
            <a:spLocks noGrp="1"/>
          </p:cNvSpPr>
          <p:nvPr>
            <p:ph type="body" idx="1"/>
          </p:nvPr>
        </p:nvSpPr>
        <p:spPr>
          <a:xfrm>
            <a:off x="9242850" y="1037412"/>
            <a:ext cx="13865324" cy="5338678"/>
          </a:xfrm>
        </p:spPr>
        <p:txBody>
          <a:bodyPr>
            <a:normAutofit/>
          </a:bodyPr>
          <a:lstStyle/>
          <a:p>
            <a:pPr marL="0" indent="0">
              <a:buNone/>
            </a:pPr>
            <a:r>
              <a:rPr lang="en-US" sz="4500" dirty="0">
                <a:latin typeface="Proxima Nova Alt Rg" panose="02000506030000020004" pitchFamily="50" charset="0"/>
              </a:rPr>
              <a:t>Everybody’s response to cannabis is different, and it can vary from one occasion to the next. It takes longer to feel the effects of eating or drinking cannabis but the effects are often stronger and last longer than when it is smoked or vaporized.</a:t>
            </a:r>
          </a:p>
          <a:p>
            <a:pPr marL="0" indent="0">
              <a:buNone/>
            </a:pPr>
            <a:r>
              <a:rPr lang="en-US" sz="3600" b="1" dirty="0">
                <a:latin typeface="Proxima Nova Alt Rg" panose="02000506030000020004" pitchFamily="50" charset="0"/>
              </a:rPr>
              <a:t>Onset Time for Type of Cannabis consumed</a:t>
            </a:r>
          </a:p>
        </p:txBody>
      </p:sp>
      <p:graphicFrame>
        <p:nvGraphicFramePr>
          <p:cNvPr id="2" name="Table 1">
            <a:extLst>
              <a:ext uri="{FF2B5EF4-FFF2-40B4-BE49-F238E27FC236}">
                <a16:creationId xmlns:a16="http://schemas.microsoft.com/office/drawing/2014/main" id="{66094A4F-A4E1-46DA-AD71-2C2FB127E728}"/>
              </a:ext>
            </a:extLst>
          </p:cNvPr>
          <p:cNvGraphicFramePr>
            <a:graphicFrameLocks noGrp="1"/>
          </p:cNvGraphicFramePr>
          <p:nvPr>
            <p:extLst>
              <p:ext uri="{D42A27DB-BD31-4B8C-83A1-F6EECF244321}">
                <p14:modId xmlns:p14="http://schemas.microsoft.com/office/powerpoint/2010/main" val="1171751367"/>
              </p:ext>
            </p:extLst>
          </p:nvPr>
        </p:nvGraphicFramePr>
        <p:xfrm>
          <a:off x="9340120" y="6329363"/>
          <a:ext cx="13620770" cy="3871911"/>
        </p:xfrm>
        <a:graphic>
          <a:graphicData uri="http://schemas.openxmlformats.org/drawingml/2006/table">
            <a:tbl>
              <a:tblPr firstRow="1" bandRow="1">
                <a:tableStyleId>{5940675A-B579-460E-94D1-54222C63F5DA}</a:tableStyleId>
              </a:tblPr>
              <a:tblGrid>
                <a:gridCol w="5257688">
                  <a:extLst>
                    <a:ext uri="{9D8B030D-6E8A-4147-A177-3AD203B41FA5}">
                      <a16:colId xmlns:a16="http://schemas.microsoft.com/office/drawing/2014/main" val="2872697911"/>
                    </a:ext>
                  </a:extLst>
                </a:gridCol>
                <a:gridCol w="4132358">
                  <a:extLst>
                    <a:ext uri="{9D8B030D-6E8A-4147-A177-3AD203B41FA5}">
                      <a16:colId xmlns:a16="http://schemas.microsoft.com/office/drawing/2014/main" val="2281759480"/>
                    </a:ext>
                  </a:extLst>
                </a:gridCol>
                <a:gridCol w="4230724">
                  <a:extLst>
                    <a:ext uri="{9D8B030D-6E8A-4147-A177-3AD203B41FA5}">
                      <a16:colId xmlns:a16="http://schemas.microsoft.com/office/drawing/2014/main" val="1935716613"/>
                    </a:ext>
                  </a:extLst>
                </a:gridCol>
              </a:tblGrid>
              <a:tr h="643637">
                <a:tc>
                  <a:txBody>
                    <a:bodyPr/>
                    <a:lstStyle/>
                    <a:p>
                      <a:r>
                        <a:rPr lang="en-US" sz="3500" b="1" dirty="0">
                          <a:latin typeface="Proxima Nova Alt Rg" panose="02000506030000020004" pitchFamily="50" charset="0"/>
                        </a:rPr>
                        <a:t>Stage</a:t>
                      </a:r>
                      <a:endParaRPr lang="en-CA" sz="3500" b="1" dirty="0">
                        <a:latin typeface="Proxima Nova Alt Rg" panose="02000506030000020004" pitchFamily="50" charset="0"/>
                      </a:endParaRPr>
                    </a:p>
                  </a:txBody>
                  <a:tcPr/>
                </a:tc>
                <a:tc>
                  <a:txBody>
                    <a:bodyPr/>
                    <a:lstStyle/>
                    <a:p>
                      <a:r>
                        <a:rPr lang="en-US" sz="3500" b="1" dirty="0">
                          <a:latin typeface="Proxima Nova Alt Rg" panose="02000506030000020004" pitchFamily="50" charset="0"/>
                        </a:rPr>
                        <a:t>Inhalation</a:t>
                      </a:r>
                      <a:endParaRPr lang="en-CA" sz="3500" b="1" dirty="0">
                        <a:latin typeface="Proxima Nova Alt Rg" panose="02000506030000020004" pitchFamily="50" charset="0"/>
                      </a:endParaRPr>
                    </a:p>
                  </a:txBody>
                  <a:tcPr/>
                </a:tc>
                <a:tc>
                  <a:txBody>
                    <a:bodyPr/>
                    <a:lstStyle/>
                    <a:p>
                      <a:r>
                        <a:rPr lang="en-US" sz="3500" b="1" dirty="0">
                          <a:latin typeface="Proxima Nova Alt Rg" panose="02000506030000020004" pitchFamily="50" charset="0"/>
                        </a:rPr>
                        <a:t>Ingested </a:t>
                      </a:r>
                      <a:endParaRPr lang="en-CA" sz="3500" b="1" dirty="0">
                        <a:latin typeface="Proxima Nova Alt Rg" panose="02000506030000020004" pitchFamily="50" charset="0"/>
                      </a:endParaRPr>
                    </a:p>
                  </a:txBody>
                  <a:tcPr/>
                </a:tc>
                <a:extLst>
                  <a:ext uri="{0D108BD9-81ED-4DB2-BD59-A6C34878D82A}">
                    <a16:rowId xmlns:a16="http://schemas.microsoft.com/office/drawing/2014/main" val="2834091798"/>
                  </a:ext>
                </a:extLst>
              </a:tr>
              <a:tr h="768154">
                <a:tc>
                  <a:txBody>
                    <a:bodyPr/>
                    <a:lstStyle/>
                    <a:p>
                      <a:r>
                        <a:rPr lang="en-US" sz="3500" dirty="0">
                          <a:latin typeface="Proxima Nova Alt Rg" panose="02000506030000020004" pitchFamily="50" charset="0"/>
                        </a:rPr>
                        <a:t>Onset</a:t>
                      </a:r>
                      <a:endParaRPr lang="en-CA" sz="3500" dirty="0">
                        <a:latin typeface="Proxima Nova Alt Rg" panose="02000506030000020004" pitchFamily="50" charset="0"/>
                      </a:endParaRPr>
                    </a:p>
                  </a:txBody>
                  <a:tcPr/>
                </a:tc>
                <a:tc>
                  <a:txBody>
                    <a:bodyPr/>
                    <a:lstStyle/>
                    <a:p>
                      <a:r>
                        <a:rPr lang="en-US" sz="3500" dirty="0">
                          <a:latin typeface="Proxima Nova Alt Rg" panose="02000506030000020004" pitchFamily="50" charset="0"/>
                        </a:rPr>
                        <a:t>5–10 minutes</a:t>
                      </a:r>
                      <a:endParaRPr lang="en-CA" sz="3500" dirty="0">
                        <a:latin typeface="Proxima Nova Alt Rg" panose="02000506030000020004" pitchFamily="50" charset="0"/>
                      </a:endParaRPr>
                    </a:p>
                  </a:txBody>
                  <a:tcPr/>
                </a:tc>
                <a:tc>
                  <a:txBody>
                    <a:bodyPr/>
                    <a:lstStyle/>
                    <a:p>
                      <a:r>
                        <a:rPr lang="en-US" sz="3500" dirty="0">
                          <a:latin typeface="Proxima Nova Alt Rg" panose="02000506030000020004" pitchFamily="50" charset="0"/>
                        </a:rPr>
                        <a:t>30 minutes–2 hours</a:t>
                      </a:r>
                      <a:endParaRPr lang="en-CA" sz="3500" dirty="0">
                        <a:latin typeface="Proxima Nova Alt Rg" panose="02000506030000020004" pitchFamily="50" charset="0"/>
                      </a:endParaRPr>
                    </a:p>
                  </a:txBody>
                  <a:tcPr/>
                </a:tc>
                <a:extLst>
                  <a:ext uri="{0D108BD9-81ED-4DB2-BD59-A6C34878D82A}">
                    <a16:rowId xmlns:a16="http://schemas.microsoft.com/office/drawing/2014/main" val="3584436279"/>
                  </a:ext>
                </a:extLst>
              </a:tr>
              <a:tr h="820040">
                <a:tc>
                  <a:txBody>
                    <a:bodyPr/>
                    <a:lstStyle/>
                    <a:p>
                      <a:r>
                        <a:rPr lang="en-US" sz="3500" dirty="0">
                          <a:latin typeface="Proxima Nova Alt Rg" panose="02000506030000020004" pitchFamily="50" charset="0"/>
                        </a:rPr>
                        <a:t>Duration</a:t>
                      </a:r>
                      <a:endParaRPr lang="en-CA" sz="3500" dirty="0">
                        <a:latin typeface="Proxima Nova Alt Rg" panose="02000506030000020004" pitchFamily="50" charset="0"/>
                      </a:endParaRPr>
                    </a:p>
                  </a:txBody>
                  <a:tcPr/>
                </a:tc>
                <a:tc>
                  <a:txBody>
                    <a:bodyPr/>
                    <a:lstStyle/>
                    <a:p>
                      <a:r>
                        <a:rPr lang="en-US" sz="3500" dirty="0">
                          <a:latin typeface="Proxima Nova Alt Rg" panose="02000506030000020004" pitchFamily="50" charset="0"/>
                        </a:rPr>
                        <a:t>5–30 minutes</a:t>
                      </a:r>
                      <a:endParaRPr lang="en-CA" sz="3500" dirty="0">
                        <a:latin typeface="Proxima Nova Alt Rg" panose="02000506030000020004" pitchFamily="50" charset="0"/>
                      </a:endParaRPr>
                    </a:p>
                  </a:txBody>
                  <a:tcPr/>
                </a:tc>
                <a:tc>
                  <a:txBody>
                    <a:bodyPr/>
                    <a:lstStyle/>
                    <a:p>
                      <a:r>
                        <a:rPr lang="en-US" sz="3500" dirty="0">
                          <a:latin typeface="Proxima Nova Alt Rg" panose="02000506030000020004" pitchFamily="50" charset="0"/>
                        </a:rPr>
                        <a:t>4–12 hours</a:t>
                      </a:r>
                      <a:endParaRPr lang="en-CA" sz="3500" dirty="0">
                        <a:latin typeface="Proxima Nova Alt Rg" panose="02000506030000020004" pitchFamily="50" charset="0"/>
                      </a:endParaRPr>
                    </a:p>
                  </a:txBody>
                  <a:tcPr/>
                </a:tc>
                <a:extLst>
                  <a:ext uri="{0D108BD9-81ED-4DB2-BD59-A6C34878D82A}">
                    <a16:rowId xmlns:a16="http://schemas.microsoft.com/office/drawing/2014/main" val="386045752"/>
                  </a:ext>
                </a:extLst>
              </a:tr>
              <a:tr h="820040">
                <a:tc>
                  <a:txBody>
                    <a:bodyPr/>
                    <a:lstStyle/>
                    <a:p>
                      <a:r>
                        <a:rPr lang="en-US" sz="3500" dirty="0">
                          <a:latin typeface="Proxima Nova Alt Rg" panose="02000506030000020004" pitchFamily="50" charset="0"/>
                        </a:rPr>
                        <a:t>Plateau</a:t>
                      </a:r>
                      <a:endParaRPr lang="en-CA" sz="3500" dirty="0">
                        <a:latin typeface="Proxima Nova Alt Rg" panose="02000506030000020004" pitchFamily="50" charset="0"/>
                      </a:endParaRPr>
                    </a:p>
                  </a:txBody>
                  <a:tcPr/>
                </a:tc>
                <a:tc>
                  <a:txBody>
                    <a:bodyPr/>
                    <a:lstStyle/>
                    <a:p>
                      <a:r>
                        <a:rPr lang="en-US" sz="3500" dirty="0">
                          <a:latin typeface="Proxima Nova Alt Rg" panose="02000506030000020004" pitchFamily="50" charset="0"/>
                        </a:rPr>
                        <a:t>1–2 hours</a:t>
                      </a:r>
                      <a:endParaRPr lang="en-CA" sz="3500" dirty="0">
                        <a:latin typeface="Proxima Nova Alt Rg" panose="02000506030000020004" pitchFamily="50" charset="0"/>
                      </a:endParaRPr>
                    </a:p>
                  </a:txBody>
                  <a:tcPr/>
                </a:tc>
                <a:tc>
                  <a:txBody>
                    <a:bodyPr/>
                    <a:lstStyle/>
                    <a:p>
                      <a:r>
                        <a:rPr lang="en-US" sz="3500" dirty="0">
                          <a:latin typeface="Proxima Nova Alt Rg" panose="02000506030000020004" pitchFamily="50" charset="0"/>
                        </a:rPr>
                        <a:t>1–2 hours</a:t>
                      </a:r>
                      <a:endParaRPr lang="en-CA" sz="3500" dirty="0">
                        <a:latin typeface="Proxima Nova Alt Rg" panose="02000506030000020004" pitchFamily="50" charset="0"/>
                      </a:endParaRPr>
                    </a:p>
                  </a:txBody>
                  <a:tcPr/>
                </a:tc>
                <a:extLst>
                  <a:ext uri="{0D108BD9-81ED-4DB2-BD59-A6C34878D82A}">
                    <a16:rowId xmlns:a16="http://schemas.microsoft.com/office/drawing/2014/main" val="1923750440"/>
                  </a:ext>
                </a:extLst>
              </a:tr>
              <a:tr h="820040">
                <a:tc>
                  <a:txBody>
                    <a:bodyPr/>
                    <a:lstStyle/>
                    <a:p>
                      <a:r>
                        <a:rPr lang="en-US" sz="3500" dirty="0">
                          <a:latin typeface="Proxima Nova Alt Rg" panose="02000506030000020004" pitchFamily="50" charset="0"/>
                        </a:rPr>
                        <a:t>Onset Type</a:t>
                      </a:r>
                      <a:endParaRPr lang="en-CA" sz="3500" dirty="0">
                        <a:latin typeface="Proxima Nova Alt Rg" panose="02000506030000020004" pitchFamily="50" charset="0"/>
                      </a:endParaRPr>
                    </a:p>
                  </a:txBody>
                  <a:tcPr/>
                </a:tc>
                <a:tc>
                  <a:txBody>
                    <a:bodyPr/>
                    <a:lstStyle/>
                    <a:p>
                      <a:r>
                        <a:rPr lang="en-US" sz="3500" dirty="0">
                          <a:latin typeface="Proxima Nova Alt Rg" panose="02000506030000020004" pitchFamily="50" charset="0"/>
                        </a:rPr>
                        <a:t>Rapid</a:t>
                      </a:r>
                      <a:endParaRPr lang="en-CA" sz="3500" dirty="0">
                        <a:latin typeface="Proxima Nova Alt Rg" panose="02000506030000020004" pitchFamily="50" charset="0"/>
                      </a:endParaRPr>
                    </a:p>
                  </a:txBody>
                  <a:tcPr/>
                </a:tc>
                <a:tc>
                  <a:txBody>
                    <a:bodyPr/>
                    <a:lstStyle/>
                    <a:p>
                      <a:r>
                        <a:rPr lang="en-US" sz="3500" dirty="0">
                          <a:latin typeface="Proxima Nova Alt Rg" panose="02000506030000020004" pitchFamily="50" charset="0"/>
                        </a:rPr>
                        <a:t>Slow</a:t>
                      </a:r>
                      <a:endParaRPr lang="en-CA" sz="3500" dirty="0">
                        <a:latin typeface="Proxima Nova Alt Rg" panose="02000506030000020004" pitchFamily="50" charset="0"/>
                      </a:endParaRPr>
                    </a:p>
                  </a:txBody>
                  <a:tcPr/>
                </a:tc>
                <a:extLst>
                  <a:ext uri="{0D108BD9-81ED-4DB2-BD59-A6C34878D82A}">
                    <a16:rowId xmlns:a16="http://schemas.microsoft.com/office/drawing/2014/main" val="2206888736"/>
                  </a:ext>
                </a:extLst>
              </a:tr>
            </a:tbl>
          </a:graphicData>
        </a:graphic>
      </p:graphicFrame>
      <p:pic>
        <p:nvPicPr>
          <p:cNvPr id="7" name="Picture 6">
            <a:extLst>
              <a:ext uri="{FF2B5EF4-FFF2-40B4-BE49-F238E27FC236}">
                <a16:creationId xmlns:a16="http://schemas.microsoft.com/office/drawing/2014/main" id="{1386285B-3733-0C47-B1D9-A3222BC61C45}"/>
              </a:ext>
            </a:extLst>
          </p:cNvPr>
          <p:cNvPicPr>
            <a:picLocks noChangeAspect="1"/>
          </p:cNvPicPr>
          <p:nvPr/>
        </p:nvPicPr>
        <p:blipFill>
          <a:blip r:embed="rId2"/>
          <a:stretch>
            <a:fillRect/>
          </a:stretch>
        </p:blipFill>
        <p:spPr>
          <a:xfrm>
            <a:off x="17401891" y="12320175"/>
            <a:ext cx="3546187" cy="483915"/>
          </a:xfrm>
          <a:prstGeom prst="rect">
            <a:avLst/>
          </a:prstGeom>
        </p:spPr>
      </p:pic>
      <p:sp>
        <p:nvSpPr>
          <p:cNvPr id="8" name="TextBox 7">
            <a:extLst>
              <a:ext uri="{FF2B5EF4-FFF2-40B4-BE49-F238E27FC236}">
                <a16:creationId xmlns:a16="http://schemas.microsoft.com/office/drawing/2014/main" id="{2C324F4D-6880-DC4C-9BBD-0B9B8B0401F3}"/>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9" name="Rectangle">
            <a:extLst>
              <a:ext uri="{FF2B5EF4-FFF2-40B4-BE49-F238E27FC236}">
                <a16:creationId xmlns:a16="http://schemas.microsoft.com/office/drawing/2014/main" id="{F175E902-DB77-D04E-8ABF-01E3C876C2D4}"/>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0" name="Title 4">
            <a:extLst>
              <a:ext uri="{FF2B5EF4-FFF2-40B4-BE49-F238E27FC236}">
                <a16:creationId xmlns:a16="http://schemas.microsoft.com/office/drawing/2014/main" id="{D8D0A3E7-B161-4F4E-BF6D-17E16AAF1966}"/>
              </a:ext>
            </a:extLst>
          </p:cNvPr>
          <p:cNvSpPr txBox="1">
            <a:spLocks/>
          </p:cNvSpPr>
          <p:nvPr/>
        </p:nvSpPr>
        <p:spPr>
          <a:xfrm>
            <a:off x="1126928" y="5700295"/>
            <a:ext cx="6608402" cy="3353377"/>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ONSET &amp;</a:t>
            </a:r>
          </a:p>
          <a:p>
            <a:pPr algn="l" hangingPunct="1"/>
            <a:r>
              <a:rPr lang="en-US" sz="7000" dirty="0">
                <a:solidFill>
                  <a:srgbClr val="FFFFFF"/>
                </a:solidFill>
                <a:latin typeface="Arial Black" panose="020B0A04020102020204" pitchFamily="34" charset="0"/>
              </a:rPr>
              <a:t>DURATION</a:t>
            </a:r>
            <a:endParaRPr lang="en-CA" sz="7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41974741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E7D96-2191-4FFA-886D-D48C761C68C2}"/>
              </a:ext>
            </a:extLst>
          </p:cNvPr>
          <p:cNvSpPr>
            <a:spLocks noGrp="1"/>
          </p:cNvSpPr>
          <p:nvPr>
            <p:ph type="body" idx="1"/>
          </p:nvPr>
        </p:nvSpPr>
        <p:spPr>
          <a:xfrm>
            <a:off x="9242855" y="835513"/>
            <a:ext cx="14087745" cy="12325863"/>
          </a:xfrm>
        </p:spPr>
        <p:txBody>
          <a:bodyPr>
            <a:normAutofit/>
          </a:bodyPr>
          <a:lstStyle/>
          <a:p>
            <a:r>
              <a:rPr lang="en-US" dirty="0">
                <a:latin typeface="Proxima Nova Alt Rg" panose="02000506030000020004" pitchFamily="50" charset="0"/>
              </a:rPr>
              <a:t>Recreational cannabis is now legal in Canada. </a:t>
            </a:r>
            <a:br>
              <a:rPr lang="en-US" dirty="0">
                <a:latin typeface="Proxima Nova Alt Rg" panose="02000506030000020004" pitchFamily="50" charset="0"/>
              </a:rPr>
            </a:br>
            <a:r>
              <a:rPr lang="en-US" dirty="0">
                <a:latin typeface="Proxima Nova Alt Rg" panose="02000506030000020004" pitchFamily="50" charset="0"/>
              </a:rPr>
              <a:t>Seeds, dried flower and oils are all currently legal </a:t>
            </a:r>
            <a:br>
              <a:rPr lang="en-US" dirty="0">
                <a:latin typeface="Proxima Nova Alt Rg" panose="02000506030000020004" pitchFamily="50" charset="0"/>
              </a:rPr>
            </a:br>
            <a:r>
              <a:rPr lang="en-US" dirty="0">
                <a:latin typeface="Proxima Nova Alt Rg" panose="02000506030000020004" pitchFamily="50" charset="0"/>
              </a:rPr>
              <a:t>for consumption.</a:t>
            </a:r>
          </a:p>
          <a:p>
            <a:r>
              <a:rPr lang="en-US" dirty="0">
                <a:latin typeface="Proxima Nova Alt Rg" panose="02000506030000020004" pitchFamily="50" charset="0"/>
              </a:rPr>
              <a:t>In Nova Scotia, you must be 19 years old or older </a:t>
            </a:r>
            <a:br>
              <a:rPr lang="en-US" dirty="0">
                <a:latin typeface="Proxima Nova Alt Rg" panose="02000506030000020004" pitchFamily="50" charset="0"/>
              </a:rPr>
            </a:br>
            <a:r>
              <a:rPr lang="en-US" dirty="0">
                <a:latin typeface="Proxima Nova Alt Rg" panose="02000506030000020004" pitchFamily="50" charset="0"/>
              </a:rPr>
              <a:t>to consume recreational cannabis.</a:t>
            </a:r>
          </a:p>
          <a:p>
            <a:r>
              <a:rPr lang="en-US" dirty="0">
                <a:latin typeface="Proxima Nova Alt Rg" panose="02000506030000020004" pitchFamily="50" charset="0"/>
              </a:rPr>
              <a:t>The Nova Scotia Liquor Corporation is the only legal retailer of recreational cannabis in the province.</a:t>
            </a:r>
          </a:p>
          <a:p>
            <a:r>
              <a:rPr lang="en-US" dirty="0">
                <a:latin typeface="Proxima Nova Alt Rg" panose="02000506030000020004" pitchFamily="50" charset="0"/>
              </a:rPr>
              <a:t>As of October 17, 2019, cannabis edibles, extracts </a:t>
            </a:r>
            <a:br>
              <a:rPr lang="en-US" dirty="0">
                <a:latin typeface="Proxima Nova Alt Rg" panose="02000506030000020004" pitchFamily="50" charset="0"/>
              </a:rPr>
            </a:br>
            <a:r>
              <a:rPr lang="en-US" dirty="0">
                <a:latin typeface="Proxima Nova Alt Rg" panose="02000506030000020004" pitchFamily="50" charset="0"/>
              </a:rPr>
              <a:t>and topicals will become legal. However, due to regulations, December 16, 2019 will be the earliest date that any of these products will be available </a:t>
            </a:r>
            <a:br>
              <a:rPr lang="en-US" dirty="0">
                <a:latin typeface="Proxima Nova Alt Rg" panose="02000506030000020004" pitchFamily="50" charset="0"/>
              </a:rPr>
            </a:br>
            <a:r>
              <a:rPr lang="en-US" dirty="0">
                <a:latin typeface="Proxima Nova Alt Rg" panose="02000506030000020004" pitchFamily="50" charset="0"/>
              </a:rPr>
              <a:t>for sale at the NSLC.</a:t>
            </a:r>
          </a:p>
          <a:p>
            <a:pPr marL="639763" indent="0">
              <a:buNone/>
            </a:pPr>
            <a:endParaRPr lang="en-US" sz="4500" dirty="0"/>
          </a:p>
        </p:txBody>
      </p:sp>
      <p:pic>
        <p:nvPicPr>
          <p:cNvPr id="6" name="Picture 5">
            <a:extLst>
              <a:ext uri="{FF2B5EF4-FFF2-40B4-BE49-F238E27FC236}">
                <a16:creationId xmlns:a16="http://schemas.microsoft.com/office/drawing/2014/main" id="{34DB0F6B-9807-B44D-91EE-124AD21B1F0F}"/>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8" name="TextBox 7">
            <a:extLst>
              <a:ext uri="{FF2B5EF4-FFF2-40B4-BE49-F238E27FC236}">
                <a16:creationId xmlns:a16="http://schemas.microsoft.com/office/drawing/2014/main" id="{C954BD67-9D54-BF45-8BA1-41F1993062E4}"/>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9" name="Rectangle">
            <a:extLst>
              <a:ext uri="{FF2B5EF4-FFF2-40B4-BE49-F238E27FC236}">
                <a16:creationId xmlns:a16="http://schemas.microsoft.com/office/drawing/2014/main" id="{7B3ECC01-6A72-C44A-B9D0-74F167E77153}"/>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0" name="Title 4">
            <a:extLst>
              <a:ext uri="{FF2B5EF4-FFF2-40B4-BE49-F238E27FC236}">
                <a16:creationId xmlns:a16="http://schemas.microsoft.com/office/drawing/2014/main" id="{FA43AFD6-8FDF-6B4D-82DF-C5E2E7D4F974}"/>
              </a:ext>
            </a:extLst>
          </p:cNvPr>
          <p:cNvSpPr txBox="1">
            <a:spLocks/>
          </p:cNvSpPr>
          <p:nvPr/>
        </p:nvSpPr>
        <p:spPr>
          <a:xfrm>
            <a:off x="1126928" y="5700295"/>
            <a:ext cx="6608402" cy="3353377"/>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WHAT’S</a:t>
            </a:r>
          </a:p>
          <a:p>
            <a:pPr algn="l" hangingPunct="1"/>
            <a:r>
              <a:rPr lang="en-US" sz="7000" dirty="0">
                <a:solidFill>
                  <a:srgbClr val="FFFFFF"/>
                </a:solidFill>
                <a:latin typeface="Arial Black" panose="020B0A04020102020204" pitchFamily="34" charset="0"/>
              </a:rPr>
              <a:t>LEGAL?</a:t>
            </a:r>
            <a:endParaRPr lang="en-CA" sz="7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81603717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E7D96-2191-4FFA-886D-D48C761C68C2}"/>
              </a:ext>
            </a:extLst>
          </p:cNvPr>
          <p:cNvSpPr>
            <a:spLocks noGrp="1"/>
          </p:cNvSpPr>
          <p:nvPr>
            <p:ph type="body" idx="1"/>
          </p:nvPr>
        </p:nvSpPr>
        <p:spPr>
          <a:xfrm>
            <a:off x="9625145" y="2103120"/>
            <a:ext cx="13737968" cy="9509760"/>
          </a:xfrm>
        </p:spPr>
        <p:txBody>
          <a:bodyPr>
            <a:noAutofit/>
          </a:bodyPr>
          <a:lstStyle/>
          <a:p>
            <a:pPr marL="0" indent="0">
              <a:buNone/>
            </a:pPr>
            <a:r>
              <a:rPr lang="en-US" sz="4500" b="1" dirty="0">
                <a:latin typeface="Proxima Nova Alt Rg" panose="02000506030000020004" pitchFamily="50" charset="0"/>
              </a:rPr>
              <a:t>IF YOU ARE 19 YEARS OR OLDER:</a:t>
            </a:r>
          </a:p>
          <a:p>
            <a:pPr marL="610870" indent="-610870"/>
            <a:r>
              <a:rPr lang="en-US" sz="4500" dirty="0">
                <a:latin typeface="Proxima Nova Alt Rg"/>
              </a:rPr>
              <a:t>You are allowed to have up to 30 grams of dried cannabis (or equivalent) with you in public.</a:t>
            </a:r>
          </a:p>
          <a:p>
            <a:pPr marL="610870" indent="-610870"/>
            <a:r>
              <a:rPr lang="en-US" sz="4500" dirty="0">
                <a:latin typeface="Proxima Nova Alt Rg"/>
              </a:rPr>
              <a:t>There will be no restrictions on how much </a:t>
            </a:r>
            <a:br>
              <a:rPr lang="en-US" sz="4500" dirty="0">
                <a:latin typeface="Proxima Nova Alt Rg"/>
              </a:rPr>
            </a:br>
            <a:r>
              <a:rPr lang="en-US" sz="4500" dirty="0">
                <a:latin typeface="Proxima Nova Alt Rg"/>
              </a:rPr>
              <a:t>you can keep in your home, as long as it’s </a:t>
            </a:r>
            <a:br>
              <a:rPr lang="en-US" sz="4500" dirty="0">
                <a:latin typeface="Proxima Nova Alt Rg"/>
              </a:rPr>
            </a:br>
            <a:r>
              <a:rPr lang="en-US" sz="4500" dirty="0">
                <a:latin typeface="Proxima Nova Alt Rg"/>
              </a:rPr>
              <a:t>for personal use*. </a:t>
            </a:r>
            <a:br>
              <a:rPr lang="en-US" sz="4500" dirty="0">
                <a:latin typeface="Proxima Nova Alt Rg"/>
              </a:rPr>
            </a:br>
            <a:r>
              <a:rPr lang="en-US" sz="1700" dirty="0">
                <a:latin typeface="Proxima Nova Alt Rg"/>
              </a:rPr>
              <a:t>*You will have to check your university's policy to see allowable possession amounts for campus residences. </a:t>
            </a:r>
          </a:p>
          <a:p>
            <a:pPr marL="610870" indent="-610870"/>
            <a:r>
              <a:rPr lang="en-US" sz="4500" dirty="0">
                <a:latin typeface="Proxima Nova Alt Rg"/>
              </a:rPr>
              <a:t>You are allowed to purchase the equivalent of </a:t>
            </a:r>
            <a:br>
              <a:rPr lang="en-US" sz="4500" dirty="0">
                <a:latin typeface="Proxima Nova Alt Rg"/>
              </a:rPr>
            </a:br>
            <a:r>
              <a:rPr lang="en-US" sz="4500" dirty="0">
                <a:latin typeface="Proxima Nova Alt Rg"/>
              </a:rPr>
              <a:t>30 grams of dried cannabis per transaction </a:t>
            </a:r>
            <a:br>
              <a:rPr lang="en-US" sz="4500" dirty="0">
                <a:latin typeface="Proxima Nova Alt Rg"/>
              </a:rPr>
            </a:br>
            <a:r>
              <a:rPr lang="en-US" sz="4500" dirty="0">
                <a:latin typeface="Proxima Nova Alt Rg"/>
              </a:rPr>
              <a:t>at the NSLC.</a:t>
            </a:r>
          </a:p>
        </p:txBody>
      </p:sp>
      <p:pic>
        <p:nvPicPr>
          <p:cNvPr id="6" name="Picture 5">
            <a:extLst>
              <a:ext uri="{FF2B5EF4-FFF2-40B4-BE49-F238E27FC236}">
                <a16:creationId xmlns:a16="http://schemas.microsoft.com/office/drawing/2014/main" id="{7182A873-9789-FB45-A5CB-57AC384E8D97}"/>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8" name="TextBox 7">
            <a:extLst>
              <a:ext uri="{FF2B5EF4-FFF2-40B4-BE49-F238E27FC236}">
                <a16:creationId xmlns:a16="http://schemas.microsoft.com/office/drawing/2014/main" id="{6D6E332B-51D3-8D45-8B6E-9BD7AB4504C8}"/>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9" name="Rectangle">
            <a:extLst>
              <a:ext uri="{FF2B5EF4-FFF2-40B4-BE49-F238E27FC236}">
                <a16:creationId xmlns:a16="http://schemas.microsoft.com/office/drawing/2014/main" id="{7125886C-D0BC-C34B-9377-16549383888D}"/>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0" name="Title 4">
            <a:extLst>
              <a:ext uri="{FF2B5EF4-FFF2-40B4-BE49-F238E27FC236}">
                <a16:creationId xmlns:a16="http://schemas.microsoft.com/office/drawing/2014/main" id="{001D5374-34A9-E544-85AF-09A7C5C54BDD}"/>
              </a:ext>
            </a:extLst>
          </p:cNvPr>
          <p:cNvSpPr txBox="1">
            <a:spLocks/>
          </p:cNvSpPr>
          <p:nvPr/>
        </p:nvSpPr>
        <p:spPr>
          <a:xfrm>
            <a:off x="1126928" y="5777045"/>
            <a:ext cx="6608402" cy="3353377"/>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PERSONAL</a:t>
            </a:r>
          </a:p>
          <a:p>
            <a:pPr algn="l" hangingPunct="1"/>
            <a:r>
              <a:rPr lang="en-US" sz="7000" dirty="0">
                <a:solidFill>
                  <a:srgbClr val="FFFFFF"/>
                </a:solidFill>
                <a:latin typeface="Arial Black" panose="020B0A04020102020204" pitchFamily="34" charset="0"/>
              </a:rPr>
              <a:t>POSSESSION</a:t>
            </a:r>
          </a:p>
          <a:p>
            <a:pPr algn="l" hangingPunct="1"/>
            <a:r>
              <a:rPr lang="en-US" sz="7000" dirty="0">
                <a:solidFill>
                  <a:srgbClr val="FFFFFF"/>
                </a:solidFill>
                <a:latin typeface="Arial Black" panose="020B0A04020102020204" pitchFamily="34" charset="0"/>
              </a:rPr>
              <a:t>AMOUNTS</a:t>
            </a:r>
            <a:endParaRPr lang="en-CA" sz="7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91969680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97AB94-5B06-4EB3-B5FA-58078E512D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9179" y="1774911"/>
            <a:ext cx="21025642" cy="10166178"/>
          </a:xfrm>
          <a:prstGeom prst="rect">
            <a:avLst/>
          </a:prstGeom>
        </p:spPr>
      </p:pic>
      <p:pic>
        <p:nvPicPr>
          <p:cNvPr id="9" name="Picture 8">
            <a:extLst>
              <a:ext uri="{FF2B5EF4-FFF2-40B4-BE49-F238E27FC236}">
                <a16:creationId xmlns:a16="http://schemas.microsoft.com/office/drawing/2014/main" id="{481D2077-1F45-BF42-83C9-DB8922919201}"/>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10" name="TextBox 9">
            <a:extLst>
              <a:ext uri="{FF2B5EF4-FFF2-40B4-BE49-F238E27FC236}">
                <a16:creationId xmlns:a16="http://schemas.microsoft.com/office/drawing/2014/main" id="{8750664D-1E5D-594E-9B81-39E450C9B6A9}"/>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pic>
        <p:nvPicPr>
          <p:cNvPr id="11" name="NSLC_RGB_FullColour_NoCat.pdf" descr="NSLC_RGB_FullColour_NoCat.pdf">
            <a:extLst>
              <a:ext uri="{FF2B5EF4-FFF2-40B4-BE49-F238E27FC236}">
                <a16:creationId xmlns:a16="http://schemas.microsoft.com/office/drawing/2014/main" id="{1813201C-A2A6-1A4E-B1C2-DA1FCC5C968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936463" y="1313174"/>
            <a:ext cx="4381296" cy="923473"/>
          </a:xfrm>
          <a:prstGeom prst="rect">
            <a:avLst/>
          </a:prstGeom>
          <a:ln w="12700">
            <a:miter lim="400000"/>
          </a:ln>
        </p:spPr>
      </p:pic>
    </p:spTree>
    <p:extLst>
      <p:ext uri="{BB962C8B-B14F-4D97-AF65-F5344CB8AC3E}">
        <p14:creationId xmlns:p14="http://schemas.microsoft.com/office/powerpoint/2010/main" val="23234000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4805FE7F-DE90-4299-854A-526487C91C01}"/>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5" name="Title 4">
            <a:extLst>
              <a:ext uri="{FF2B5EF4-FFF2-40B4-BE49-F238E27FC236}">
                <a16:creationId xmlns:a16="http://schemas.microsoft.com/office/drawing/2014/main" id="{E3D67FDA-8796-4A1C-901B-3CC4F0E0DD15}"/>
              </a:ext>
            </a:extLst>
          </p:cNvPr>
          <p:cNvSpPr>
            <a:spLocks noGrp="1"/>
          </p:cNvSpPr>
          <p:nvPr>
            <p:ph type="title"/>
          </p:nvPr>
        </p:nvSpPr>
        <p:spPr>
          <a:xfrm>
            <a:off x="1126928" y="4857570"/>
            <a:ext cx="5460908" cy="1311204"/>
          </a:xfrm>
        </p:spPr>
        <p:txBody>
          <a:bodyPr>
            <a:noAutofit/>
          </a:bodyPr>
          <a:lstStyle/>
          <a:p>
            <a:pPr algn="l"/>
            <a:r>
              <a:rPr lang="en-US" sz="7000" dirty="0">
                <a:solidFill>
                  <a:srgbClr val="FFFFFF"/>
                </a:solidFill>
                <a:latin typeface="Arial Black" panose="020B0A04020102020204" pitchFamily="34" charset="0"/>
              </a:rPr>
              <a:t>WHAT IS</a:t>
            </a:r>
            <a:endParaRPr lang="en-CA" sz="7000" dirty="0">
              <a:solidFill>
                <a:srgbClr val="FFFFFF"/>
              </a:solidFill>
              <a:latin typeface="Arial Black" panose="020B0A04020102020204" pitchFamily="34" charset="0"/>
            </a:endParaRPr>
          </a:p>
        </p:txBody>
      </p:sp>
      <p:sp>
        <p:nvSpPr>
          <p:cNvPr id="6" name="Text Placeholder 5">
            <a:extLst>
              <a:ext uri="{FF2B5EF4-FFF2-40B4-BE49-F238E27FC236}">
                <a16:creationId xmlns:a16="http://schemas.microsoft.com/office/drawing/2014/main" id="{55715B5C-970B-4D9D-8DD5-D056AE662CCA}"/>
              </a:ext>
            </a:extLst>
          </p:cNvPr>
          <p:cNvSpPr>
            <a:spLocks noGrp="1"/>
          </p:cNvSpPr>
          <p:nvPr>
            <p:ph type="body" sz="quarter" idx="1"/>
          </p:nvPr>
        </p:nvSpPr>
        <p:spPr>
          <a:xfrm>
            <a:off x="9720564" y="2262645"/>
            <a:ext cx="13536509" cy="10382617"/>
          </a:xfrm>
        </p:spPr>
        <p:txBody>
          <a:bodyPr>
            <a:normAutofit/>
          </a:bodyPr>
          <a:lstStyle/>
          <a:p>
            <a:pPr marL="0" indent="0">
              <a:buNone/>
            </a:pPr>
            <a:r>
              <a:rPr lang="en-US" sz="5400" dirty="0">
                <a:solidFill>
                  <a:srgbClr val="EC2227"/>
                </a:solidFill>
                <a:latin typeface="Arial Black" panose="020B0A04020102020204" pitchFamily="34" charset="0"/>
              </a:rPr>
              <a:t>KEEP IT SOCIAL IS… </a:t>
            </a:r>
          </a:p>
          <a:p>
            <a:pPr marL="464820" indent="-464820"/>
            <a:r>
              <a:rPr lang="en-US" sz="4500" dirty="0">
                <a:latin typeface="Proxima Nova Alt Rg"/>
              </a:rPr>
              <a:t>A multi-year platform designed to promote responsible consumption and harm reduction of beverage alcohol and recreational cannabis among university and college students</a:t>
            </a:r>
          </a:p>
          <a:p>
            <a:pPr marL="464820" indent="-464820"/>
            <a:r>
              <a:rPr lang="en-US" sz="4500" dirty="0">
                <a:latin typeface="Proxima Nova Alt Rg"/>
              </a:rPr>
              <a:t>Founded in 2013, the Keep It Social program has been adopted by 13 schools and 5 liquor jurisdictions in Canada</a:t>
            </a:r>
          </a:p>
          <a:p>
            <a:pPr marL="0" indent="0" algn="ctr">
              <a:buNone/>
            </a:pPr>
            <a:endParaRPr lang="en-CA" sz="5400" dirty="0"/>
          </a:p>
        </p:txBody>
      </p:sp>
      <p:pic>
        <p:nvPicPr>
          <p:cNvPr id="2" name="Picture 1">
            <a:extLst>
              <a:ext uri="{FF2B5EF4-FFF2-40B4-BE49-F238E27FC236}">
                <a16:creationId xmlns:a16="http://schemas.microsoft.com/office/drawing/2014/main" id="{DDE7A045-0A20-BF4B-AADA-AFA9687BF701}"/>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9" name="TextBox 8">
            <a:extLst>
              <a:ext uri="{FF2B5EF4-FFF2-40B4-BE49-F238E27FC236}">
                <a16:creationId xmlns:a16="http://schemas.microsoft.com/office/drawing/2014/main" id="{759D9B09-1910-7C4F-A6DF-02912C871E80}"/>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pic>
        <p:nvPicPr>
          <p:cNvPr id="3" name="Picture 2">
            <a:extLst>
              <a:ext uri="{FF2B5EF4-FFF2-40B4-BE49-F238E27FC236}">
                <a16:creationId xmlns:a16="http://schemas.microsoft.com/office/drawing/2014/main" id="{D2326697-F2DC-914E-98AB-68F7BD8AA04A}"/>
              </a:ext>
            </a:extLst>
          </p:cNvPr>
          <p:cNvPicPr>
            <a:picLocks noChangeAspect="1"/>
          </p:cNvPicPr>
          <p:nvPr/>
        </p:nvPicPr>
        <p:blipFill>
          <a:blip r:embed="rId4"/>
          <a:stretch>
            <a:fillRect/>
          </a:stretch>
        </p:blipFill>
        <p:spPr>
          <a:xfrm>
            <a:off x="1126927" y="6346528"/>
            <a:ext cx="4151655" cy="1935094"/>
          </a:xfrm>
          <a:prstGeom prst="rect">
            <a:avLst/>
          </a:prstGeom>
        </p:spPr>
      </p:pic>
      <p:sp>
        <p:nvSpPr>
          <p:cNvPr id="10" name="Title 4">
            <a:extLst>
              <a:ext uri="{FF2B5EF4-FFF2-40B4-BE49-F238E27FC236}">
                <a16:creationId xmlns:a16="http://schemas.microsoft.com/office/drawing/2014/main" id="{647B102B-074A-E249-B199-FF08066414CC}"/>
              </a:ext>
            </a:extLst>
          </p:cNvPr>
          <p:cNvSpPr txBox="1">
            <a:spLocks/>
          </p:cNvSpPr>
          <p:nvPr/>
        </p:nvSpPr>
        <p:spPr>
          <a:xfrm>
            <a:off x="5439155" y="6457988"/>
            <a:ext cx="1366890" cy="1712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22500" dirty="0">
                <a:solidFill>
                  <a:schemeClr val="bg1"/>
                </a:solidFill>
                <a:latin typeface="Arial Black" panose="020B0A04020102020204" pitchFamily="34" charset="0"/>
              </a:rPr>
              <a:t>?</a:t>
            </a:r>
            <a:endParaRPr lang="en-CA" sz="225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0590259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391548" y="2441268"/>
            <a:ext cx="13865524" cy="11726287"/>
          </a:xfrm>
          <a:prstGeom prst="rect">
            <a:avLst/>
          </a:prstGeom>
          <a:noFill/>
        </p:spPr>
        <p:txBody>
          <a:bodyPr wrap="square" rtlCol="0">
            <a:spAutoFit/>
          </a:bodyPr>
          <a:lstStyle/>
          <a:p>
            <a:pPr marL="571500" indent="-571500" algn="l" defTabSz="1828800" hangingPunct="1">
              <a:buFont typeface="Arial" panose="020B0604020202020204" pitchFamily="34" charset="0"/>
              <a:buChar char="•"/>
              <a:defRPr/>
            </a:pPr>
            <a:r>
              <a:rPr lang="en-US" sz="4500" b="0" kern="1200" dirty="0">
                <a:solidFill>
                  <a:prstClr val="black"/>
                </a:solidFill>
                <a:latin typeface="Proxima Nova Alt" panose="02000506030000020004" pitchFamily="2" charset="77"/>
                <a:ea typeface="+mn-ea"/>
                <a:cs typeface="+mn-cs"/>
              </a:rPr>
              <a:t>24-hour </a:t>
            </a:r>
            <a:r>
              <a:rPr lang="en-US" sz="4500" b="0" kern="1200" dirty="0" err="1">
                <a:solidFill>
                  <a:prstClr val="black"/>
                </a:solidFill>
                <a:latin typeface="Proxima Nova Alt" panose="02000506030000020004" pitchFamily="2" charset="77"/>
                <a:ea typeface="+mn-ea"/>
                <a:cs typeface="+mn-cs"/>
              </a:rPr>
              <a:t>licence</a:t>
            </a:r>
            <a:r>
              <a:rPr lang="en-US" sz="4500" b="0" kern="1200" dirty="0">
                <a:solidFill>
                  <a:prstClr val="black"/>
                </a:solidFill>
                <a:latin typeface="Proxima Nova Alt" panose="02000506030000020004" pitchFamily="2" charset="77"/>
                <a:ea typeface="+mn-ea"/>
                <a:cs typeface="+mn-cs"/>
              </a:rPr>
              <a:t> suspension for novice drivers (approved drug screening equipment)</a:t>
            </a:r>
          </a:p>
          <a:p>
            <a:pPr algn="l" defTabSz="1828800" hangingPunct="1">
              <a:defRPr/>
            </a:pPr>
            <a:endParaRPr lang="en-US" sz="4500" b="0" kern="1200" dirty="0">
              <a:solidFill>
                <a:prstClr val="black"/>
              </a:solidFill>
              <a:latin typeface="Proxima Nova Alt" panose="02000506030000020004" pitchFamily="2" charset="77"/>
              <a:ea typeface="+mn-ea"/>
              <a:cs typeface="+mn-cs"/>
            </a:endParaRPr>
          </a:p>
          <a:p>
            <a:pPr marL="571500" indent="-571500" algn="l" defTabSz="1828800" hangingPunct="1">
              <a:buFont typeface="Arial" panose="020B0604020202020204" pitchFamily="34" charset="0"/>
              <a:buChar char="•"/>
              <a:defRPr/>
            </a:pPr>
            <a:r>
              <a:rPr lang="en-US" sz="4500" b="0" kern="1200" dirty="0">
                <a:solidFill>
                  <a:prstClr val="black"/>
                </a:solidFill>
                <a:latin typeface="Proxima Nova Alt" panose="02000506030000020004" pitchFamily="2" charset="77"/>
                <a:ea typeface="+mn-ea"/>
                <a:cs typeface="+mn-cs"/>
              </a:rPr>
              <a:t>24-hour </a:t>
            </a:r>
            <a:r>
              <a:rPr lang="en-US" sz="4500" b="0" kern="1200" dirty="0" err="1">
                <a:solidFill>
                  <a:prstClr val="black"/>
                </a:solidFill>
                <a:latin typeface="Proxima Nova Alt" panose="02000506030000020004" pitchFamily="2" charset="77"/>
                <a:ea typeface="+mn-ea"/>
                <a:cs typeface="+mn-cs"/>
              </a:rPr>
              <a:t>licence</a:t>
            </a:r>
            <a:r>
              <a:rPr lang="en-US" sz="4500" b="0" kern="1200" dirty="0">
                <a:solidFill>
                  <a:prstClr val="black"/>
                </a:solidFill>
                <a:latin typeface="Proxima Nova Alt" panose="02000506030000020004" pitchFamily="2" charset="77"/>
                <a:ea typeface="+mn-ea"/>
                <a:cs typeface="+mn-cs"/>
              </a:rPr>
              <a:t> suspension for reasonable grounds that the driver is unfit to drive for any reason  </a:t>
            </a:r>
          </a:p>
          <a:p>
            <a:pPr algn="l" defTabSz="1828800" hangingPunct="1">
              <a:defRPr/>
            </a:pPr>
            <a:endParaRPr lang="en-US" sz="4500" b="0" kern="1200" dirty="0">
              <a:solidFill>
                <a:prstClr val="black"/>
              </a:solidFill>
              <a:latin typeface="Proxima Nova Alt" panose="02000506030000020004" pitchFamily="2" charset="77"/>
              <a:ea typeface="+mn-ea"/>
              <a:cs typeface="+mn-cs"/>
            </a:endParaRPr>
          </a:p>
          <a:p>
            <a:pPr marL="571500" indent="-571500" algn="l" defTabSz="1828800" hangingPunct="1">
              <a:buFont typeface="Arial" panose="020B0604020202020204" pitchFamily="34" charset="0"/>
              <a:buChar char="•"/>
              <a:defRPr/>
            </a:pPr>
            <a:r>
              <a:rPr lang="en-US" sz="4500" b="0" kern="1200" dirty="0">
                <a:solidFill>
                  <a:prstClr val="black"/>
                </a:solidFill>
                <a:latin typeface="Proxima Nova Alt" panose="02000506030000020004" pitchFamily="2" charset="77"/>
                <a:ea typeface="+mn-ea"/>
                <a:cs typeface="+mn-cs"/>
              </a:rPr>
              <a:t>7-day </a:t>
            </a:r>
            <a:r>
              <a:rPr lang="en-US" sz="4500" b="0" kern="1200" dirty="0" err="1">
                <a:solidFill>
                  <a:prstClr val="black"/>
                </a:solidFill>
                <a:latin typeface="Proxima Nova Alt" panose="02000506030000020004" pitchFamily="2" charset="77"/>
                <a:ea typeface="+mn-ea"/>
                <a:cs typeface="+mn-cs"/>
              </a:rPr>
              <a:t>licence</a:t>
            </a:r>
            <a:r>
              <a:rPr lang="en-US" sz="4500" b="0" kern="1200" dirty="0">
                <a:solidFill>
                  <a:prstClr val="black"/>
                </a:solidFill>
                <a:latin typeface="Proxima Nova Alt" panose="02000506030000020004" pitchFamily="2" charset="77"/>
                <a:ea typeface="+mn-ea"/>
                <a:cs typeface="+mn-cs"/>
              </a:rPr>
              <a:t> suspension for a failed Standardized Field Sobriety Test </a:t>
            </a:r>
          </a:p>
          <a:p>
            <a:pPr algn="l" defTabSz="1828800" hangingPunct="1">
              <a:defRPr/>
            </a:pPr>
            <a:endParaRPr lang="en-US" sz="4500" b="0" kern="1200" dirty="0">
              <a:solidFill>
                <a:prstClr val="black"/>
              </a:solidFill>
              <a:latin typeface="Proxima Nova Alt" panose="02000506030000020004" pitchFamily="2" charset="77"/>
              <a:ea typeface="+mn-ea"/>
              <a:cs typeface="+mn-cs"/>
            </a:endParaRPr>
          </a:p>
          <a:p>
            <a:pPr marL="571500" indent="-571500" algn="l" defTabSz="1828800" hangingPunct="1">
              <a:buFont typeface="Arial" panose="020B0604020202020204" pitchFamily="34" charset="0"/>
              <a:buChar char="•"/>
              <a:defRPr/>
            </a:pPr>
            <a:r>
              <a:rPr lang="en-US" sz="4500" b="0" kern="1200" dirty="0">
                <a:solidFill>
                  <a:prstClr val="black"/>
                </a:solidFill>
                <a:latin typeface="Proxima Nova Alt" panose="02000506030000020004" pitchFamily="2" charset="77"/>
                <a:ea typeface="+mn-ea"/>
                <a:cs typeface="+mn-cs"/>
              </a:rPr>
              <a:t>90-day </a:t>
            </a:r>
            <a:r>
              <a:rPr lang="en-US" sz="4500" b="0" kern="1200" dirty="0" err="1">
                <a:solidFill>
                  <a:prstClr val="black"/>
                </a:solidFill>
                <a:latin typeface="Proxima Nova Alt" panose="02000506030000020004" pitchFamily="2" charset="77"/>
                <a:ea typeface="+mn-ea"/>
                <a:cs typeface="+mn-cs"/>
              </a:rPr>
              <a:t>licence</a:t>
            </a:r>
            <a:r>
              <a:rPr lang="en-US" sz="4500" b="0" kern="1200" dirty="0">
                <a:solidFill>
                  <a:prstClr val="black"/>
                </a:solidFill>
                <a:latin typeface="Proxima Nova Alt" panose="02000506030000020004" pitchFamily="2" charset="77"/>
                <a:ea typeface="+mn-ea"/>
                <a:cs typeface="+mn-cs"/>
              </a:rPr>
              <a:t> suspension for refusing, a failed drug recognition evaluation, or if you have exceeded the blood per se levels</a:t>
            </a:r>
          </a:p>
          <a:p>
            <a:pPr marL="571500" indent="-571500" algn="l" defTabSz="1828800" hangingPunct="1">
              <a:buFont typeface="Arial" panose="020B0604020202020204" pitchFamily="34" charset="0"/>
              <a:buChar char="•"/>
              <a:defRPr/>
            </a:pPr>
            <a:endParaRPr lang="en-US" sz="3600" b="0" kern="1200" dirty="0">
              <a:solidFill>
                <a:prstClr val="black"/>
              </a:solidFill>
              <a:latin typeface="Lucida Sans Unicode"/>
              <a:ea typeface="+mn-ea"/>
              <a:cs typeface="+mn-cs"/>
            </a:endParaRPr>
          </a:p>
          <a:p>
            <a:pPr marL="571500" indent="-571500" algn="l" defTabSz="1828800" hangingPunct="1">
              <a:buFont typeface="Arial" panose="020B0604020202020204" pitchFamily="34" charset="0"/>
              <a:buChar char="•"/>
              <a:defRPr/>
            </a:pPr>
            <a:endParaRPr lang="en-US" sz="3600" b="0" kern="1200" dirty="0">
              <a:solidFill>
                <a:prstClr val="black"/>
              </a:solidFill>
              <a:latin typeface="Lucida Sans Unicode"/>
              <a:ea typeface="+mn-ea"/>
              <a:cs typeface="+mn-cs"/>
            </a:endParaRPr>
          </a:p>
          <a:p>
            <a:pPr marL="571500" indent="-571500" algn="l" defTabSz="1828800" hangingPunct="1">
              <a:buFont typeface="Arial" panose="020B0604020202020204" pitchFamily="34" charset="0"/>
              <a:buChar char="•"/>
              <a:defRPr/>
            </a:pPr>
            <a:endParaRPr lang="en-US" sz="3600" b="0" kern="1200" dirty="0">
              <a:solidFill>
                <a:prstClr val="black"/>
              </a:solidFill>
              <a:latin typeface="Lucida Sans Unicode"/>
              <a:ea typeface="+mn-ea"/>
              <a:cs typeface="+mn-cs"/>
            </a:endParaRPr>
          </a:p>
          <a:p>
            <a:pPr algn="l" defTabSz="1828800" hangingPunct="1">
              <a:defRPr/>
            </a:pPr>
            <a:endParaRPr lang="en-US" sz="3600" b="0" kern="1200" dirty="0">
              <a:solidFill>
                <a:prstClr val="black"/>
              </a:solidFill>
              <a:latin typeface="Lucida Sans Unicode"/>
              <a:ea typeface="+mn-ea"/>
              <a:cs typeface="+mn-cs"/>
            </a:endParaRPr>
          </a:p>
          <a:p>
            <a:pPr marL="2743200" lvl="2" indent="-914400" algn="l" defTabSz="1828800" hangingPunct="1">
              <a:spcBef>
                <a:spcPct val="50000"/>
              </a:spcBef>
              <a:buFont typeface="+mj-lt"/>
              <a:buAutoNum type="arabicPeriod"/>
              <a:defRPr/>
            </a:pPr>
            <a:endParaRPr lang="en-US" sz="4800" b="0" kern="1200" dirty="0">
              <a:solidFill>
                <a:prstClr val="black"/>
              </a:solidFill>
              <a:latin typeface="Calibri" pitchFamily="34" charset="0"/>
              <a:ea typeface="+mn-ea"/>
              <a:cs typeface="Calibri" pitchFamily="34" charset="0"/>
            </a:endParaRPr>
          </a:p>
        </p:txBody>
      </p:sp>
      <p:pic>
        <p:nvPicPr>
          <p:cNvPr id="10" name="Picture 9">
            <a:extLst>
              <a:ext uri="{FF2B5EF4-FFF2-40B4-BE49-F238E27FC236}">
                <a16:creationId xmlns:a16="http://schemas.microsoft.com/office/drawing/2014/main" id="{67AAEC4F-0D66-3A4E-96F8-74CF2499BA56}"/>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12" name="TextBox 11">
            <a:extLst>
              <a:ext uri="{FF2B5EF4-FFF2-40B4-BE49-F238E27FC236}">
                <a16:creationId xmlns:a16="http://schemas.microsoft.com/office/drawing/2014/main" id="{F840C617-9B6E-3249-A915-824C17769970}"/>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13" name="Rectangle">
            <a:extLst>
              <a:ext uri="{FF2B5EF4-FFF2-40B4-BE49-F238E27FC236}">
                <a16:creationId xmlns:a16="http://schemas.microsoft.com/office/drawing/2014/main" id="{2FD3238F-90BC-4B4F-BEC3-87620BCD66B0}"/>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4" name="Title 4">
            <a:extLst>
              <a:ext uri="{FF2B5EF4-FFF2-40B4-BE49-F238E27FC236}">
                <a16:creationId xmlns:a16="http://schemas.microsoft.com/office/drawing/2014/main" id="{A96DAEBD-5798-1943-83E1-7394E59B0BA0}"/>
              </a:ext>
            </a:extLst>
          </p:cNvPr>
          <p:cNvSpPr txBox="1">
            <a:spLocks/>
          </p:cNvSpPr>
          <p:nvPr/>
        </p:nvSpPr>
        <p:spPr>
          <a:xfrm>
            <a:off x="1126928" y="4405445"/>
            <a:ext cx="6608402" cy="584546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DRUGGED</a:t>
            </a:r>
          </a:p>
          <a:p>
            <a:pPr algn="l" hangingPunct="1"/>
            <a:r>
              <a:rPr lang="en-US" sz="7000" dirty="0">
                <a:solidFill>
                  <a:srgbClr val="FFFFFF"/>
                </a:solidFill>
                <a:latin typeface="Arial Black" panose="020B0A04020102020204" pitchFamily="34" charset="0"/>
              </a:rPr>
              <a:t>DRIVING</a:t>
            </a:r>
          </a:p>
          <a:p>
            <a:pPr algn="l" hangingPunct="1"/>
            <a:r>
              <a:rPr lang="en-US" sz="7000" dirty="0">
                <a:solidFill>
                  <a:srgbClr val="FFFFFF"/>
                </a:solidFill>
                <a:latin typeface="Arial Black" panose="020B0A04020102020204" pitchFamily="34" charset="0"/>
              </a:rPr>
              <a:t>SANCTIONS</a:t>
            </a:r>
          </a:p>
          <a:p>
            <a:pPr algn="l" hangingPunct="1"/>
            <a:r>
              <a:rPr lang="en-US" sz="7000" dirty="0">
                <a:solidFill>
                  <a:srgbClr val="FFFFFF"/>
                </a:solidFill>
                <a:latin typeface="Arial Black" panose="020B0A04020102020204" pitchFamily="34" charset="0"/>
              </a:rPr>
              <a:t>IN NOVA</a:t>
            </a:r>
          </a:p>
          <a:p>
            <a:pPr algn="l" hangingPunct="1"/>
            <a:r>
              <a:rPr lang="en-US" sz="7000" dirty="0">
                <a:solidFill>
                  <a:srgbClr val="FFFFFF"/>
                </a:solidFill>
                <a:latin typeface="Arial Black" panose="020B0A04020102020204" pitchFamily="34" charset="0"/>
              </a:rPr>
              <a:t>SCOTIA</a:t>
            </a:r>
            <a:endParaRPr lang="en-CA" sz="7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750669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682FE6-2B25-BF43-B475-7CBB4DD4744C}"/>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8" name="TextBox 7">
            <a:extLst>
              <a:ext uri="{FF2B5EF4-FFF2-40B4-BE49-F238E27FC236}">
                <a16:creationId xmlns:a16="http://schemas.microsoft.com/office/drawing/2014/main" id="{CFF9858B-7201-3F44-960B-1AC5F05A469A}"/>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9" name="Rectangle">
            <a:extLst>
              <a:ext uri="{FF2B5EF4-FFF2-40B4-BE49-F238E27FC236}">
                <a16:creationId xmlns:a16="http://schemas.microsoft.com/office/drawing/2014/main" id="{2809BB60-7D82-B845-9A8C-97017F560E4F}"/>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0" name="Title 4">
            <a:extLst>
              <a:ext uri="{FF2B5EF4-FFF2-40B4-BE49-F238E27FC236}">
                <a16:creationId xmlns:a16="http://schemas.microsoft.com/office/drawing/2014/main" id="{C6E9F471-557D-834F-A670-FA50A3E5F385}"/>
              </a:ext>
            </a:extLst>
          </p:cNvPr>
          <p:cNvSpPr txBox="1">
            <a:spLocks/>
          </p:cNvSpPr>
          <p:nvPr/>
        </p:nvSpPr>
        <p:spPr>
          <a:xfrm>
            <a:off x="720561" y="5339952"/>
            <a:ext cx="7206581" cy="3391018"/>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6500" dirty="0">
                <a:solidFill>
                  <a:srgbClr val="FFFFFF"/>
                </a:solidFill>
                <a:latin typeface="Arial Black" panose="020B0A04020102020204" pitchFamily="34" charset="0"/>
              </a:rPr>
              <a:t>RESPONSIBLE</a:t>
            </a:r>
          </a:p>
          <a:p>
            <a:pPr algn="l" hangingPunct="1"/>
            <a:r>
              <a:rPr lang="en-US" sz="6500" dirty="0">
                <a:solidFill>
                  <a:srgbClr val="FFFFFF"/>
                </a:solidFill>
                <a:latin typeface="Arial Black" panose="020B0A04020102020204" pitchFamily="34" charset="0"/>
              </a:rPr>
              <a:t>CONSUMPTION</a:t>
            </a:r>
            <a:r>
              <a:rPr lang="en-CA" sz="6500" dirty="0">
                <a:solidFill>
                  <a:srgbClr val="FFFFFF"/>
                </a:solidFill>
                <a:latin typeface="Arial Black" panose="020B0A04020102020204" pitchFamily="34" charset="0"/>
              </a:rPr>
              <a:t> OF CANNABIS</a:t>
            </a:r>
            <a:endParaRPr lang="en-US" sz="6500" dirty="0">
              <a:solidFill>
                <a:srgbClr val="FFFFFF"/>
              </a:solidFill>
              <a:latin typeface="Arial Black" panose="020B0A04020102020204" pitchFamily="34" charset="0"/>
            </a:endParaRPr>
          </a:p>
        </p:txBody>
      </p:sp>
      <p:sp>
        <p:nvSpPr>
          <p:cNvPr id="11" name="TextBox 10">
            <a:extLst>
              <a:ext uri="{FF2B5EF4-FFF2-40B4-BE49-F238E27FC236}">
                <a16:creationId xmlns:a16="http://schemas.microsoft.com/office/drawing/2014/main" id="{FE2B2DFC-8235-0F4B-B155-0D4B8D44309F}"/>
              </a:ext>
            </a:extLst>
          </p:cNvPr>
          <p:cNvSpPr txBox="1"/>
          <p:nvPr/>
        </p:nvSpPr>
        <p:spPr>
          <a:xfrm>
            <a:off x="9865897" y="2161378"/>
            <a:ext cx="13138483" cy="9008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CA" dirty="0">
                <a:latin typeface="Proxima Nova Alt" panose="02000506030000020004" pitchFamily="2" charset="77"/>
              </a:rPr>
              <a:t>19+ ONLY: </a:t>
            </a:r>
            <a:r>
              <a:rPr lang="en-CA" b="0" dirty="0">
                <a:latin typeface="Proxima Nova Alt" panose="02000506030000020004" pitchFamily="2" charset="77"/>
              </a:rPr>
              <a:t>In most provinces, the legal age to purchase, consume and possess cannabis is 19.</a:t>
            </a:r>
          </a:p>
          <a:p>
            <a:pPr algn="l"/>
            <a:endParaRPr lang="en-CA" b="0" dirty="0">
              <a:latin typeface="Proxima Nova Alt" panose="02000506030000020004" pitchFamily="2" charset="77"/>
            </a:endParaRPr>
          </a:p>
          <a:p>
            <a:pPr algn="l"/>
            <a:r>
              <a:rPr lang="en-CA" dirty="0">
                <a:latin typeface="Proxima Nova Alt" panose="02000506030000020004" pitchFamily="2" charset="77"/>
              </a:rPr>
              <a:t>LOW &amp; SLOW: </a:t>
            </a:r>
            <a:r>
              <a:rPr lang="en-CA" b="0" dirty="0">
                <a:latin typeface="Proxima Nova Alt" panose="02000506030000020004" pitchFamily="2" charset="77"/>
              </a:rPr>
              <a:t>Onset times vary depending on the method of consumption; it takes longer to feel the effects of cannabis edibles </a:t>
            </a:r>
            <a:br>
              <a:rPr lang="en-CA" b="0" dirty="0">
                <a:latin typeface="Proxima Nova Alt" panose="02000506030000020004" pitchFamily="2" charset="77"/>
              </a:rPr>
            </a:br>
            <a:r>
              <a:rPr lang="en-CA" b="0" dirty="0">
                <a:latin typeface="Proxima Nova Alt" panose="02000506030000020004" pitchFamily="2" charset="77"/>
              </a:rPr>
              <a:t>and drinks compared to cannabis consumed by inhalation. Start with low THC, read product labels for approximate onset times, and wait appropriately to learn how you react.</a:t>
            </a:r>
          </a:p>
          <a:p>
            <a:pPr algn="l"/>
            <a:endParaRPr lang="en-CA" b="0" dirty="0">
              <a:latin typeface="Proxima Nova Alt" panose="02000506030000020004" pitchFamily="2" charset="77"/>
            </a:endParaRPr>
          </a:p>
          <a:p>
            <a:pPr algn="l"/>
            <a:r>
              <a:rPr lang="en-CA" dirty="0">
                <a:latin typeface="Proxima Nova Alt" panose="02000506030000020004" pitchFamily="2" charset="77"/>
              </a:rPr>
              <a:t>SEPARATE IS BEST: </a:t>
            </a:r>
            <a:r>
              <a:rPr lang="en-CA" b="0" dirty="0">
                <a:latin typeface="Proxima Nova Alt" panose="02000506030000020004" pitchFamily="2" charset="77"/>
              </a:rPr>
              <a:t>Beverage alcohol and cannabis both impair judgement. They should be consumed separately as the level of impairment and side effects can be unpredictable when combined.</a:t>
            </a:r>
          </a:p>
          <a:p>
            <a:pPr algn="l"/>
            <a:endParaRPr lang="en-CA" b="0" dirty="0">
              <a:latin typeface="Proxima Nova Alt" panose="02000506030000020004" pitchFamily="2" charset="77"/>
            </a:endParaRPr>
          </a:p>
          <a:p>
            <a:pPr algn="l"/>
            <a:r>
              <a:rPr lang="en-CA" dirty="0">
                <a:latin typeface="Proxima Nova Alt" panose="02000506030000020004" pitchFamily="2" charset="77"/>
              </a:rPr>
              <a:t>STORE SECURELY: </a:t>
            </a:r>
            <a:r>
              <a:rPr lang="en-CA" b="0" dirty="0">
                <a:latin typeface="Proxima Nova Alt" panose="02000506030000020004" pitchFamily="2" charset="77"/>
              </a:rPr>
              <a:t>Store cannabis securely – somewhere that’s locked, out of reach and out of sight of minors.</a:t>
            </a:r>
          </a:p>
          <a:p>
            <a:pPr algn="l"/>
            <a:endParaRPr lang="en-CA" b="0" dirty="0">
              <a:latin typeface="Proxima Nova Alt" panose="02000506030000020004" pitchFamily="2" charset="77"/>
            </a:endParaRPr>
          </a:p>
          <a:p>
            <a:pPr algn="l"/>
            <a:r>
              <a:rPr lang="en-CA" dirty="0">
                <a:latin typeface="Proxima Nova Alt" panose="02000506030000020004" pitchFamily="2" charset="77"/>
              </a:rPr>
              <a:t>GET HOME SAFELY: </a:t>
            </a:r>
            <a:r>
              <a:rPr lang="en-CA" b="0" dirty="0">
                <a:latin typeface="Proxima Nova Alt" panose="02000506030000020004" pitchFamily="2" charset="77"/>
              </a:rPr>
              <a:t>Cannabis impairs your ability to operate a vehicle. Make other plans for transportation, do not drive and get home safely.</a:t>
            </a:r>
          </a:p>
        </p:txBody>
      </p:sp>
    </p:spTree>
    <p:extLst>
      <p:ext uri="{BB962C8B-B14F-4D97-AF65-F5344CB8AC3E}">
        <p14:creationId xmlns:p14="http://schemas.microsoft.com/office/powerpoint/2010/main" val="33409036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2DEDB-BFCB-AE48-BF06-DF72AF97B131}"/>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6" name="TextBox 5">
            <a:extLst>
              <a:ext uri="{FF2B5EF4-FFF2-40B4-BE49-F238E27FC236}">
                <a16:creationId xmlns:a16="http://schemas.microsoft.com/office/drawing/2014/main" id="{B7280BB2-B492-2940-8C19-AE629F11899B}"/>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7" name="Rectangle">
            <a:extLst>
              <a:ext uri="{FF2B5EF4-FFF2-40B4-BE49-F238E27FC236}">
                <a16:creationId xmlns:a16="http://schemas.microsoft.com/office/drawing/2014/main" id="{B799F435-23E5-BB46-9495-0B7C1C59BF09}"/>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8" name="Title 4">
            <a:extLst>
              <a:ext uri="{FF2B5EF4-FFF2-40B4-BE49-F238E27FC236}">
                <a16:creationId xmlns:a16="http://schemas.microsoft.com/office/drawing/2014/main" id="{36B29A63-FA25-6543-A83D-2CBBF8F16354}"/>
              </a:ext>
            </a:extLst>
          </p:cNvPr>
          <p:cNvSpPr txBox="1">
            <a:spLocks/>
          </p:cNvSpPr>
          <p:nvPr/>
        </p:nvSpPr>
        <p:spPr>
          <a:xfrm>
            <a:off x="1126928" y="5631722"/>
            <a:ext cx="6608402" cy="2452555"/>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PROVIDING</a:t>
            </a:r>
          </a:p>
          <a:p>
            <a:pPr algn="l" hangingPunct="1"/>
            <a:r>
              <a:rPr lang="en-US" sz="7000" dirty="0">
                <a:solidFill>
                  <a:srgbClr val="FFFFFF"/>
                </a:solidFill>
                <a:latin typeface="Arial Black" panose="020B0A04020102020204" pitchFamily="34" charset="0"/>
              </a:rPr>
              <a:t>ASSISTANCE</a:t>
            </a:r>
            <a:endParaRPr lang="en-CA" sz="7000" dirty="0">
              <a:solidFill>
                <a:srgbClr val="FFFFFF"/>
              </a:solidFill>
              <a:latin typeface="Arial Black" panose="020B0A04020102020204" pitchFamily="34" charset="0"/>
            </a:endParaRPr>
          </a:p>
        </p:txBody>
      </p:sp>
      <p:sp>
        <p:nvSpPr>
          <p:cNvPr id="11" name="TextBox 10">
            <a:extLst>
              <a:ext uri="{FF2B5EF4-FFF2-40B4-BE49-F238E27FC236}">
                <a16:creationId xmlns:a16="http://schemas.microsoft.com/office/drawing/2014/main" id="{EEC6B637-EF87-8441-968B-CAD9B0B37699}"/>
              </a:ext>
            </a:extLst>
          </p:cNvPr>
          <p:cNvSpPr txBox="1"/>
          <p:nvPr/>
        </p:nvSpPr>
        <p:spPr>
          <a:xfrm>
            <a:off x="9460437" y="1892218"/>
            <a:ext cx="6096542" cy="75924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4000" dirty="0">
                <a:solidFill>
                  <a:srgbClr val="EC2227"/>
                </a:solidFill>
                <a:latin typeface="Proxima Nova Alt" panose="02000506030000020004" pitchFamily="2" charset="77"/>
              </a:rPr>
              <a:t>SIGNS OF CANNABIS</a:t>
            </a:r>
            <a:br>
              <a:rPr lang="en-US" sz="4000" dirty="0">
                <a:solidFill>
                  <a:srgbClr val="EC2227"/>
                </a:solidFill>
                <a:latin typeface="Proxima Nova Alt" panose="02000506030000020004" pitchFamily="2" charset="77"/>
              </a:rPr>
            </a:br>
            <a:r>
              <a:rPr lang="en-US" sz="4000" dirty="0">
                <a:solidFill>
                  <a:srgbClr val="EC2227"/>
                </a:solidFill>
                <a:latin typeface="Proxima Nova Alt" panose="02000506030000020004" pitchFamily="2" charset="77"/>
              </a:rPr>
              <a:t>IMPAIRMENT</a:t>
            </a:r>
            <a:endParaRPr lang="en-US" sz="4000" dirty="0">
              <a:latin typeface="Proxima Nova Alt" panose="02000506030000020004" pitchFamily="2" charset="77"/>
            </a:endParaRPr>
          </a:p>
          <a:p>
            <a:pPr marL="457200" indent="-457200" algn="l">
              <a:buFontTx/>
              <a:buChar char="-"/>
            </a:pPr>
            <a:r>
              <a:rPr lang="en-US" sz="3600" b="0" dirty="0">
                <a:latin typeface="Proxima Nova Alt Rg"/>
              </a:rPr>
              <a:t>Red eyes</a:t>
            </a:r>
          </a:p>
          <a:p>
            <a:pPr marL="457200" indent="-457200" algn="l">
              <a:buFontTx/>
              <a:buChar char="-"/>
            </a:pPr>
            <a:r>
              <a:rPr lang="en-US" sz="3600" b="0" dirty="0">
                <a:latin typeface="Proxima Nova Alt Rg"/>
              </a:rPr>
              <a:t>Decreased coordination</a:t>
            </a:r>
          </a:p>
          <a:p>
            <a:pPr marL="457200" indent="-457200" algn="l">
              <a:buFontTx/>
              <a:buChar char="-"/>
            </a:pPr>
            <a:r>
              <a:rPr lang="en-US" sz="3600" b="0" dirty="0">
                <a:latin typeface="Proxima Nova Alt Rg"/>
              </a:rPr>
              <a:t>Increased appetite</a:t>
            </a:r>
          </a:p>
          <a:p>
            <a:pPr marL="457200" indent="-457200" algn="l">
              <a:buFontTx/>
              <a:buChar char="-"/>
            </a:pPr>
            <a:r>
              <a:rPr lang="en-US" sz="3600" b="0" dirty="0">
                <a:latin typeface="Proxima Nova Alt Rg"/>
              </a:rPr>
              <a:t>Delayed reaction times</a:t>
            </a:r>
          </a:p>
          <a:p>
            <a:pPr marL="457200" indent="-457200" algn="l">
              <a:buFontTx/>
              <a:buChar char="-"/>
            </a:pPr>
            <a:endParaRPr lang="en-US" sz="4000" dirty="0"/>
          </a:p>
          <a:p>
            <a:pPr algn="l"/>
            <a:r>
              <a:rPr lang="en-US" sz="4000" dirty="0">
                <a:solidFill>
                  <a:srgbClr val="EC2227"/>
                </a:solidFill>
                <a:latin typeface="Proxima Nova Alt" panose="02000506030000020004" pitchFamily="2" charset="77"/>
              </a:rPr>
              <a:t>WHAT TO DO</a:t>
            </a:r>
          </a:p>
          <a:p>
            <a:pPr marL="617220" indent="-571500" algn="l">
              <a:buFontTx/>
              <a:buChar char="-"/>
            </a:pPr>
            <a:r>
              <a:rPr lang="en-US" sz="3600" b="0" dirty="0">
                <a:latin typeface="Proxima Nova Alt Rg"/>
              </a:rPr>
              <a:t>Assess the student</a:t>
            </a:r>
          </a:p>
          <a:p>
            <a:pPr marL="617220" indent="-571500" algn="l">
              <a:buFontTx/>
              <a:buChar char="-"/>
            </a:pPr>
            <a:r>
              <a:rPr lang="en-US" sz="3600" b="0" dirty="0">
                <a:latin typeface="Proxima Nova Alt Rg"/>
              </a:rPr>
              <a:t>Provide water and food</a:t>
            </a:r>
          </a:p>
          <a:p>
            <a:pPr marL="617220" indent="-571500" algn="l">
              <a:buFontTx/>
              <a:buChar char="-"/>
            </a:pPr>
            <a:r>
              <a:rPr lang="en-US" sz="3600" b="0" dirty="0">
                <a:latin typeface="Proxima Nova Alt Rg"/>
              </a:rPr>
              <a:t>Monitor the student for several hours, do not leave them alone</a:t>
            </a:r>
          </a:p>
        </p:txBody>
      </p:sp>
      <p:sp>
        <p:nvSpPr>
          <p:cNvPr id="12" name="TextBox 11">
            <a:extLst>
              <a:ext uri="{FF2B5EF4-FFF2-40B4-BE49-F238E27FC236}">
                <a16:creationId xmlns:a16="http://schemas.microsoft.com/office/drawing/2014/main" id="{5CDC28A8-AFDA-6640-BB5A-5AFBC5623E2E}"/>
              </a:ext>
            </a:extLst>
          </p:cNvPr>
          <p:cNvSpPr txBox="1"/>
          <p:nvPr/>
        </p:nvSpPr>
        <p:spPr>
          <a:xfrm>
            <a:off x="15968865" y="1830662"/>
            <a:ext cx="7590225" cy="9808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4000" dirty="0">
                <a:solidFill>
                  <a:srgbClr val="EC2227"/>
                </a:solidFill>
                <a:latin typeface="Proxima Nova Alt" panose="02000506030000020004" pitchFamily="2" charset="77"/>
              </a:rPr>
              <a:t>SIGNS OF SEVERE CANNABIS IMPAIRMENT</a:t>
            </a:r>
            <a:endParaRPr lang="en-US" sz="4000" dirty="0">
              <a:latin typeface="Proxima Nova Alt" panose="02000506030000020004" pitchFamily="2" charset="77"/>
            </a:endParaRPr>
          </a:p>
          <a:p>
            <a:pPr marL="617538" indent="-571500" algn="l">
              <a:buFontTx/>
              <a:buChar char="-"/>
            </a:pPr>
            <a:r>
              <a:rPr lang="en-CA" sz="3600" b="0" dirty="0">
                <a:latin typeface="Proxima Nova Alt Rg" panose="02000506030000020004" pitchFamily="50" charset="0"/>
              </a:rPr>
              <a:t>Paranoia, fear and anxiety</a:t>
            </a:r>
          </a:p>
          <a:p>
            <a:pPr marL="617538" indent="-571500" algn="l">
              <a:buFontTx/>
              <a:buChar char="-"/>
            </a:pPr>
            <a:r>
              <a:rPr lang="en-CA" sz="3600" b="0" dirty="0">
                <a:latin typeface="Proxima Nova Alt Rg" panose="02000506030000020004" pitchFamily="50" charset="0"/>
              </a:rPr>
              <a:t>Increased heart rate</a:t>
            </a:r>
          </a:p>
          <a:p>
            <a:pPr marL="617538" indent="-571500" algn="l">
              <a:buFontTx/>
              <a:buChar char="-"/>
            </a:pPr>
            <a:r>
              <a:rPr lang="en-CA" sz="3600" b="0" dirty="0">
                <a:latin typeface="Proxima Nova Alt Rg" panose="02000506030000020004" pitchFamily="50" charset="0"/>
              </a:rPr>
              <a:t>Chills/sweats</a:t>
            </a:r>
          </a:p>
          <a:p>
            <a:pPr marL="617538" indent="-571500" algn="l">
              <a:buFontTx/>
              <a:buChar char="-"/>
            </a:pPr>
            <a:r>
              <a:rPr lang="en-CA" sz="3600" b="0" dirty="0">
                <a:latin typeface="Proxima Nova Alt Rg" panose="02000506030000020004" pitchFamily="50" charset="0"/>
              </a:rPr>
              <a:t>Disorientation/lack of focus</a:t>
            </a:r>
          </a:p>
          <a:p>
            <a:pPr marL="457200" indent="-457200" algn="l">
              <a:buFontTx/>
              <a:buChar char="-"/>
            </a:pPr>
            <a:endParaRPr lang="en-US" sz="4000" dirty="0"/>
          </a:p>
          <a:p>
            <a:pPr algn="l"/>
            <a:r>
              <a:rPr lang="en-US" sz="4000" dirty="0">
                <a:solidFill>
                  <a:srgbClr val="EC2227"/>
                </a:solidFill>
                <a:latin typeface="Proxima Nova Alt" panose="02000506030000020004" pitchFamily="2" charset="77"/>
              </a:rPr>
              <a:t>WHAT TO DO</a:t>
            </a:r>
          </a:p>
          <a:p>
            <a:pPr marL="617538" indent="-571500" algn="l">
              <a:buFontTx/>
              <a:buChar char="-"/>
            </a:pPr>
            <a:r>
              <a:rPr lang="en-CA" sz="3600" b="0" dirty="0">
                <a:latin typeface="Proxima Nova Alt Rg" panose="02000506030000020004" pitchFamily="50" charset="0"/>
              </a:rPr>
              <a:t>Assess the student</a:t>
            </a:r>
          </a:p>
          <a:p>
            <a:pPr marL="617538" indent="-571500" algn="l">
              <a:buFontTx/>
              <a:buChar char="-"/>
            </a:pPr>
            <a:r>
              <a:rPr lang="en-CA" sz="3600" b="0" dirty="0">
                <a:latin typeface="Proxima Nova Alt Rg" panose="02000506030000020004" pitchFamily="50" charset="0"/>
              </a:rPr>
              <a:t>Provide water and food, </a:t>
            </a:r>
            <a:br>
              <a:rPr lang="en-CA" sz="3600" b="0" dirty="0">
                <a:latin typeface="Proxima Nova Alt Rg" panose="02000506030000020004" pitchFamily="50" charset="0"/>
              </a:rPr>
            </a:br>
            <a:r>
              <a:rPr lang="en-CA" sz="3600" b="0" dirty="0">
                <a:latin typeface="Proxima Nova Alt Rg" panose="02000506030000020004" pitchFamily="50" charset="0"/>
              </a:rPr>
              <a:t>try to get them to relax. </a:t>
            </a:r>
            <a:br>
              <a:rPr lang="en-CA" sz="3600" b="0" dirty="0">
                <a:latin typeface="Proxima Nova Alt Rg" panose="02000506030000020004" pitchFamily="50" charset="0"/>
              </a:rPr>
            </a:br>
            <a:r>
              <a:rPr lang="en-CA" sz="3600" b="0" dirty="0">
                <a:latin typeface="Proxima Nova Alt Rg" panose="02000506030000020004" pitchFamily="50" charset="0"/>
              </a:rPr>
              <a:t>Create a calm and soothing environment </a:t>
            </a:r>
          </a:p>
          <a:p>
            <a:pPr marL="617538" indent="-571500" algn="l">
              <a:buFontTx/>
              <a:buChar char="-"/>
            </a:pPr>
            <a:r>
              <a:rPr lang="en-CA" sz="3600" b="0" dirty="0">
                <a:latin typeface="Proxima Nova Alt Rg" panose="02000506030000020004" pitchFamily="50" charset="0"/>
              </a:rPr>
              <a:t>Ask if they’ve consumed anything in addition to cannabis. If they respond they have, seek medical assistance</a:t>
            </a:r>
          </a:p>
        </p:txBody>
      </p:sp>
      <p:cxnSp>
        <p:nvCxnSpPr>
          <p:cNvPr id="13" name="Straight Connector 12">
            <a:extLst>
              <a:ext uri="{FF2B5EF4-FFF2-40B4-BE49-F238E27FC236}">
                <a16:creationId xmlns:a16="http://schemas.microsoft.com/office/drawing/2014/main" id="{0772659A-A624-6342-94BB-AB2A89AFB56E}"/>
              </a:ext>
            </a:extLst>
          </p:cNvPr>
          <p:cNvCxnSpPr>
            <a:cxnSpLocks/>
          </p:cNvCxnSpPr>
          <p:nvPr/>
        </p:nvCxnSpPr>
        <p:spPr>
          <a:xfrm>
            <a:off x="15340411" y="1704713"/>
            <a:ext cx="0" cy="10060352"/>
          </a:xfrm>
          <a:prstGeom prst="line">
            <a:avLst/>
          </a:prstGeom>
          <a:noFill/>
          <a:ln w="25400" cap="flat">
            <a:solidFill>
              <a:srgbClr val="EC2227"/>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8264399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D021D667-8593-414A-9172-D2FDA2E239F3}"/>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229" name="Beth Martin, Manager, Corporate Social Responsibility…"/>
          <p:cNvSpPr txBox="1">
            <a:spLocks noGrp="1"/>
          </p:cNvSpPr>
          <p:nvPr>
            <p:ph type="body" sz="quarter" idx="1"/>
          </p:nvPr>
        </p:nvSpPr>
        <p:spPr>
          <a:xfrm>
            <a:off x="10847433" y="6966393"/>
            <a:ext cx="7856205" cy="1709937"/>
          </a:xfrm>
          <a:prstGeom prst="rect">
            <a:avLst/>
          </a:prstGeom>
        </p:spPr>
        <p:txBody>
          <a:bodyPr>
            <a:normAutofit fontScale="92500" lnSpcReduction="10000"/>
          </a:bodyPr>
          <a:lstStyle/>
          <a:p>
            <a:pPr marL="0" indent="0" defTabSz="642937">
              <a:spcBef>
                <a:spcPts val="0"/>
              </a:spcBef>
              <a:buSzTx/>
              <a:buNone/>
              <a:defRPr sz="3000" b="1">
                <a:latin typeface="Helvetica"/>
                <a:ea typeface="Helvetica"/>
                <a:cs typeface="Helvetica"/>
                <a:sym typeface="Helvetica"/>
              </a:defRPr>
            </a:pPr>
            <a:r>
              <a:rPr dirty="0">
                <a:solidFill>
                  <a:schemeClr val="tx1">
                    <a:lumMod val="65000"/>
                    <a:lumOff val="35000"/>
                  </a:schemeClr>
                </a:solidFill>
                <a:latin typeface="Proxima Nova Alt" panose="02000506030000020004" pitchFamily="2" charset="77"/>
              </a:rPr>
              <a:t>Beth Martin, </a:t>
            </a:r>
            <a:br>
              <a:rPr lang="en-US" dirty="0">
                <a:solidFill>
                  <a:schemeClr val="tx1">
                    <a:lumMod val="65000"/>
                    <a:lumOff val="35000"/>
                  </a:schemeClr>
                </a:solidFill>
                <a:latin typeface="Proxima Nova Alt" panose="02000506030000020004" pitchFamily="2" charset="77"/>
              </a:rPr>
            </a:br>
            <a:r>
              <a:rPr dirty="0">
                <a:solidFill>
                  <a:schemeClr val="tx1">
                    <a:lumMod val="65000"/>
                    <a:lumOff val="35000"/>
                  </a:schemeClr>
                </a:solidFill>
                <a:latin typeface="Proxima Nova Alt" panose="02000506030000020004" pitchFamily="2" charset="77"/>
              </a:rPr>
              <a:t>Manager, Corporate Social Responsibility</a:t>
            </a:r>
          </a:p>
          <a:p>
            <a:pPr marL="0" indent="0" defTabSz="642937">
              <a:spcBef>
                <a:spcPts val="0"/>
              </a:spcBef>
              <a:buSzTx/>
              <a:buNone/>
              <a:defRPr sz="3000" u="sng">
                <a:solidFill>
                  <a:srgbClr val="0079CD"/>
                </a:solidFill>
                <a:latin typeface="Helvetica"/>
                <a:ea typeface="Helvetica"/>
                <a:cs typeface="Helvetica"/>
                <a:sym typeface="Helvetica"/>
              </a:defRPr>
            </a:pPr>
            <a:r>
              <a:rPr dirty="0">
                <a:solidFill>
                  <a:schemeClr val="tx1">
                    <a:lumMod val="75000"/>
                    <a:lumOff val="25000"/>
                  </a:schemeClr>
                </a:solidFill>
                <a:latin typeface="Proxima Nova Alt" panose="02000506030000020004" pitchFamily="2" charset="77"/>
                <a:hlinkClick r:id="rId2">
                  <a:extLst>
                    <a:ext uri="{A12FA001-AC4F-418D-AE19-62706E023703}">
                      <ahyp:hlinkClr xmlns:ahyp="http://schemas.microsoft.com/office/drawing/2018/hyperlinkcolor" val="tx"/>
                    </a:ext>
                  </a:extLst>
                </a:hlinkClick>
              </a:rPr>
              <a:t>beth.martin@mynslc.com</a:t>
            </a:r>
            <a:endParaRPr dirty="0">
              <a:solidFill>
                <a:schemeClr val="tx1">
                  <a:lumMod val="75000"/>
                  <a:lumOff val="25000"/>
                </a:schemeClr>
              </a:solidFill>
              <a:latin typeface="Proxima Nova Alt" panose="02000506030000020004" pitchFamily="2" charset="77"/>
            </a:endParaRPr>
          </a:p>
          <a:p>
            <a:pPr marL="0" indent="0" defTabSz="642937">
              <a:spcBef>
                <a:spcPts val="0"/>
              </a:spcBef>
              <a:buSzTx/>
              <a:buNone/>
              <a:defRPr sz="3000">
                <a:latin typeface="Helvetica"/>
                <a:ea typeface="Helvetica"/>
                <a:cs typeface="Helvetica"/>
                <a:sym typeface="Helvetica"/>
              </a:defRPr>
            </a:pPr>
            <a:r>
              <a:rPr dirty="0">
                <a:solidFill>
                  <a:schemeClr val="tx1">
                    <a:lumMod val="75000"/>
                    <a:lumOff val="25000"/>
                  </a:schemeClr>
                </a:solidFill>
                <a:latin typeface="Proxima Nova Alt" panose="02000506030000020004" pitchFamily="2" charset="77"/>
              </a:rPr>
              <a:t>902-450-5938</a:t>
            </a:r>
          </a:p>
        </p:txBody>
      </p:sp>
      <p:pic>
        <p:nvPicPr>
          <p:cNvPr id="232" name="NSLC_RGB_FullColour_NoCat.pdf" descr="NSLC_RGB_FullColour_NoCat.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42596" y="5849710"/>
            <a:ext cx="4381296" cy="923473"/>
          </a:xfrm>
          <a:prstGeom prst="rect">
            <a:avLst/>
          </a:prstGeom>
          <a:ln w="12700">
            <a:miter lim="400000"/>
          </a:ln>
        </p:spPr>
      </p:pic>
      <p:pic>
        <p:nvPicPr>
          <p:cNvPr id="2" name="Picture 1">
            <a:extLst>
              <a:ext uri="{FF2B5EF4-FFF2-40B4-BE49-F238E27FC236}">
                <a16:creationId xmlns:a16="http://schemas.microsoft.com/office/drawing/2014/main" id="{895E1872-8B17-BA4F-B8AE-7A4B07A5AFEF}"/>
              </a:ext>
            </a:extLst>
          </p:cNvPr>
          <p:cNvPicPr>
            <a:picLocks noChangeAspect="1"/>
          </p:cNvPicPr>
          <p:nvPr/>
        </p:nvPicPr>
        <p:blipFill>
          <a:blip r:embed="rId4"/>
          <a:stretch>
            <a:fillRect/>
          </a:stretch>
        </p:blipFill>
        <p:spPr>
          <a:xfrm>
            <a:off x="1356339" y="6170064"/>
            <a:ext cx="5838545" cy="2098824"/>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rogram Objectives…"/>
          <p:cNvSpPr txBox="1"/>
          <p:nvPr/>
        </p:nvSpPr>
        <p:spPr>
          <a:xfrm>
            <a:off x="9460437" y="1997242"/>
            <a:ext cx="13965382" cy="8489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379475">
              <a:lnSpc>
                <a:spcPct val="117999"/>
              </a:lnSpc>
              <a:defRPr sz="1826"/>
            </a:pPr>
            <a:endParaRPr sz="4500" dirty="0">
              <a:latin typeface="Proxima Nova Alt Rg" panose="02000506030000020004" pitchFamily="50" charset="0"/>
            </a:endParaRPr>
          </a:p>
          <a:p>
            <a:pPr marL="587375" indent="-587375" algn="l" defTabSz="379475">
              <a:lnSpc>
                <a:spcPct val="117999"/>
              </a:lnSpc>
              <a:buSzPct val="145000"/>
              <a:buChar char="•"/>
              <a:defRPr sz="4233" b="0"/>
            </a:pPr>
            <a:r>
              <a:rPr sz="4500" dirty="0">
                <a:latin typeface="Proxima Nova Alt Rg"/>
              </a:rPr>
              <a:t>Promote responsible consumption</a:t>
            </a:r>
            <a:r>
              <a:rPr lang="en-CA" sz="4500" dirty="0">
                <a:latin typeface="Proxima Nova Alt Rg"/>
              </a:rPr>
              <a:t> </a:t>
            </a:r>
            <a:r>
              <a:rPr sz="4500" dirty="0">
                <a:latin typeface="Proxima Nova Alt Rg"/>
              </a:rPr>
              <a:t>of beverage alcohol and </a:t>
            </a:r>
            <a:r>
              <a:rPr lang="en-US" sz="4500" dirty="0">
                <a:latin typeface="Proxima Nova Alt Rg"/>
              </a:rPr>
              <a:t>recreational cannabis</a:t>
            </a:r>
          </a:p>
          <a:p>
            <a:pPr marL="587375" indent="-587375" algn="l" defTabSz="379475">
              <a:lnSpc>
                <a:spcPct val="117999"/>
              </a:lnSpc>
              <a:buSzPct val="145000"/>
              <a:buFontTx/>
              <a:buChar char="•"/>
              <a:defRPr sz="4233" b="0"/>
            </a:pPr>
            <a:endParaRPr lang="en-CA" sz="4500" dirty="0">
              <a:latin typeface="Proxima Nova Alt Rg"/>
            </a:endParaRPr>
          </a:p>
          <a:p>
            <a:pPr marL="587375" indent="-587375" algn="l" defTabSz="379475">
              <a:lnSpc>
                <a:spcPct val="117999"/>
              </a:lnSpc>
              <a:buSzPct val="145000"/>
              <a:buFontTx/>
              <a:buChar char="•"/>
              <a:defRPr sz="4233" b="0"/>
            </a:pPr>
            <a:r>
              <a:rPr lang="en-US" sz="4500" dirty="0">
                <a:latin typeface="Proxima Nova Alt Rg"/>
              </a:rPr>
              <a:t>Be student-led, collaborative and sustainable</a:t>
            </a:r>
          </a:p>
          <a:p>
            <a:pPr algn="l" defTabSz="379475">
              <a:lnSpc>
                <a:spcPct val="117999"/>
              </a:lnSpc>
              <a:buSzPct val="145000"/>
              <a:defRPr sz="4233" b="0"/>
            </a:pPr>
            <a:endParaRPr lang="en-CA" sz="4500" dirty="0">
              <a:latin typeface="Proxima Nova Alt Rg"/>
            </a:endParaRPr>
          </a:p>
          <a:p>
            <a:pPr marL="587375" indent="-587375" algn="l" defTabSz="379475">
              <a:lnSpc>
                <a:spcPct val="117999"/>
              </a:lnSpc>
              <a:buSzPct val="145000"/>
              <a:buFontTx/>
              <a:buChar char="•"/>
              <a:defRPr sz="4233" b="0"/>
            </a:pPr>
            <a:r>
              <a:rPr lang="en-CA" sz="4500" dirty="0">
                <a:latin typeface="Proxima Nova Alt Rg"/>
              </a:rPr>
              <a:t>Gain student leadership commitment</a:t>
            </a:r>
          </a:p>
          <a:p>
            <a:pPr marL="587375" indent="-587375" algn="l" defTabSz="379475">
              <a:lnSpc>
                <a:spcPct val="117999"/>
              </a:lnSpc>
              <a:buSzPct val="145000"/>
              <a:buChar char="•"/>
              <a:defRPr sz="4233" b="0"/>
            </a:pPr>
            <a:endParaRPr sz="4500" dirty="0">
              <a:latin typeface="Proxima Nova Alt Rg" panose="02000506030000020004" pitchFamily="50" charset="0"/>
            </a:endParaRPr>
          </a:p>
          <a:p>
            <a:pPr marL="587375" indent="-587375" algn="l" defTabSz="379475">
              <a:lnSpc>
                <a:spcPct val="117999"/>
              </a:lnSpc>
              <a:buSzPct val="145000"/>
              <a:buChar char="•"/>
              <a:defRPr sz="4233" b="0"/>
            </a:pPr>
            <a:r>
              <a:rPr sz="4500" dirty="0">
                <a:latin typeface="Proxima Nova Alt Rg"/>
              </a:rPr>
              <a:t>Demonstrate consistent messaging throughout Atlantic campuses (and beyond)</a:t>
            </a:r>
          </a:p>
        </p:txBody>
      </p:sp>
      <p:pic>
        <p:nvPicPr>
          <p:cNvPr id="5" name="Picture 4">
            <a:extLst>
              <a:ext uri="{FF2B5EF4-FFF2-40B4-BE49-F238E27FC236}">
                <a16:creationId xmlns:a16="http://schemas.microsoft.com/office/drawing/2014/main" id="{020DA7C9-08AB-094B-8C4A-F861E3128FF1}"/>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6" name="TextBox 5">
            <a:extLst>
              <a:ext uri="{FF2B5EF4-FFF2-40B4-BE49-F238E27FC236}">
                <a16:creationId xmlns:a16="http://schemas.microsoft.com/office/drawing/2014/main" id="{07BE1D0F-2DD4-3A4F-9E00-A5AD5210A7D3}"/>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7" name="Rectangle">
            <a:extLst>
              <a:ext uri="{FF2B5EF4-FFF2-40B4-BE49-F238E27FC236}">
                <a16:creationId xmlns:a16="http://schemas.microsoft.com/office/drawing/2014/main" id="{0AFABDF2-9D6E-CA42-A5CD-FBE46AFD2BEE}"/>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8" name="Title 4">
            <a:extLst>
              <a:ext uri="{FF2B5EF4-FFF2-40B4-BE49-F238E27FC236}">
                <a16:creationId xmlns:a16="http://schemas.microsoft.com/office/drawing/2014/main" id="{1C41C88E-5DC3-CF4F-A913-812E99E19F1C}"/>
              </a:ext>
            </a:extLst>
          </p:cNvPr>
          <p:cNvSpPr txBox="1">
            <a:spLocks/>
          </p:cNvSpPr>
          <p:nvPr/>
        </p:nvSpPr>
        <p:spPr>
          <a:xfrm>
            <a:off x="1126928" y="5379802"/>
            <a:ext cx="6624690" cy="2956394"/>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PROGRAM</a:t>
            </a:r>
          </a:p>
          <a:p>
            <a:pPr algn="l" hangingPunct="1"/>
            <a:r>
              <a:rPr lang="en-US" sz="7000" dirty="0">
                <a:solidFill>
                  <a:srgbClr val="FFFFFF"/>
                </a:solidFill>
                <a:latin typeface="Arial Black" panose="020B0A04020102020204" pitchFamily="34" charset="0"/>
              </a:rPr>
              <a:t>OBJECTIVES</a:t>
            </a:r>
            <a:endParaRPr lang="en-CA" sz="7000" dirty="0">
              <a:solidFill>
                <a:srgbClr val="FFFFFF"/>
              </a:solidFill>
              <a:latin typeface="Arial Black" panose="020B0A040201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210355-5FD6-6242-B0E4-DC8BBAB441AB}"/>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10" name="TextBox 9">
            <a:extLst>
              <a:ext uri="{FF2B5EF4-FFF2-40B4-BE49-F238E27FC236}">
                <a16:creationId xmlns:a16="http://schemas.microsoft.com/office/drawing/2014/main" id="{F951397F-CFC5-1243-ACD0-750F6852E890}"/>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12" name="Rectangle">
            <a:extLst>
              <a:ext uri="{FF2B5EF4-FFF2-40B4-BE49-F238E27FC236}">
                <a16:creationId xmlns:a16="http://schemas.microsoft.com/office/drawing/2014/main" id="{D2A56AFE-9D55-EC42-99B2-0ADF553733B5}"/>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3" name="Title 4">
            <a:extLst>
              <a:ext uri="{FF2B5EF4-FFF2-40B4-BE49-F238E27FC236}">
                <a16:creationId xmlns:a16="http://schemas.microsoft.com/office/drawing/2014/main" id="{420343B2-7551-6548-8ECE-C2EA395462F8}"/>
              </a:ext>
            </a:extLst>
          </p:cNvPr>
          <p:cNvSpPr txBox="1">
            <a:spLocks/>
          </p:cNvSpPr>
          <p:nvPr/>
        </p:nvSpPr>
        <p:spPr>
          <a:xfrm>
            <a:off x="1126928" y="6281284"/>
            <a:ext cx="6354527" cy="1478198"/>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CREATIVE</a:t>
            </a:r>
            <a:endParaRPr lang="en-CA" sz="7000" dirty="0">
              <a:solidFill>
                <a:srgbClr val="FFFFFF"/>
              </a:solidFill>
              <a:latin typeface="Arial Black" panose="020B0A04020102020204" pitchFamily="34" charset="0"/>
            </a:endParaRPr>
          </a:p>
        </p:txBody>
      </p:sp>
      <p:pic>
        <p:nvPicPr>
          <p:cNvPr id="15" name="Picture 5" descr="NSLC_KISWP2_Social_Facebook_Twitter_Food.jpg">
            <a:extLst>
              <a:ext uri="{FF2B5EF4-FFF2-40B4-BE49-F238E27FC236}">
                <a16:creationId xmlns:a16="http://schemas.microsoft.com/office/drawing/2014/main" id="{BBF9AC98-144A-4E4F-AE1E-71D4B835DC0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628101" y="4772920"/>
            <a:ext cx="5456989" cy="28562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6" name="Group 5">
            <a:extLst>
              <a:ext uri="{FF2B5EF4-FFF2-40B4-BE49-F238E27FC236}">
                <a16:creationId xmlns:a16="http://schemas.microsoft.com/office/drawing/2014/main" id="{314F2B43-CE22-E045-90CD-CE7ED2B1F111}"/>
              </a:ext>
            </a:extLst>
          </p:cNvPr>
          <p:cNvGrpSpPr/>
          <p:nvPr/>
        </p:nvGrpSpPr>
        <p:grpSpPr>
          <a:xfrm>
            <a:off x="17628101" y="1708879"/>
            <a:ext cx="5456989" cy="9134200"/>
            <a:chOff x="17628101" y="1708879"/>
            <a:chExt cx="5456989" cy="9134200"/>
          </a:xfrm>
        </p:grpSpPr>
        <p:pic>
          <p:nvPicPr>
            <p:cNvPr id="14" name="Picture 4" descr="NSLC_KISWP2_Social_Facebook_Twitter_Drink.jpg">
              <a:extLst>
                <a:ext uri="{FF2B5EF4-FFF2-40B4-BE49-F238E27FC236}">
                  <a16:creationId xmlns:a16="http://schemas.microsoft.com/office/drawing/2014/main" id="{D4806004-373F-B840-9EA2-2BD5405A5AB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628101" y="1708879"/>
              <a:ext cx="5441121" cy="28475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6" name="Picture 15">
              <a:extLst>
                <a:ext uri="{FF2B5EF4-FFF2-40B4-BE49-F238E27FC236}">
                  <a16:creationId xmlns:a16="http://schemas.microsoft.com/office/drawing/2014/main" id="{96B865B3-8E31-5F41-8F3F-521000682D0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628101" y="7854347"/>
              <a:ext cx="5456989" cy="2988732"/>
            </a:xfrm>
            <a:prstGeom prst="rect">
              <a:avLst/>
            </a:prstGeom>
          </p:spPr>
        </p:pic>
      </p:grpSp>
      <p:pic>
        <p:nvPicPr>
          <p:cNvPr id="5" name="Picture 4">
            <a:extLst>
              <a:ext uri="{FF2B5EF4-FFF2-40B4-BE49-F238E27FC236}">
                <a16:creationId xmlns:a16="http://schemas.microsoft.com/office/drawing/2014/main" id="{16778B5C-A1CE-CB44-AEA5-6FBBF1C3B7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28333" y="1708879"/>
            <a:ext cx="6115680" cy="9134200"/>
          </a:xfrm>
          <a:prstGeom prst="rect">
            <a:avLst/>
          </a:prstGeom>
          <a:ln>
            <a:solidFill>
              <a:schemeClr val="bg1">
                <a:lumMod val="50000"/>
              </a:schemeClr>
            </a:solid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12EC6F4-09E3-0E4C-BDE5-DA62951FEE04}"/>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19" name="TextBox 18">
            <a:extLst>
              <a:ext uri="{FF2B5EF4-FFF2-40B4-BE49-F238E27FC236}">
                <a16:creationId xmlns:a16="http://schemas.microsoft.com/office/drawing/2014/main" id="{058E2686-7175-5640-90CF-3EB13C713870}"/>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20" name="Rectangle">
            <a:extLst>
              <a:ext uri="{FF2B5EF4-FFF2-40B4-BE49-F238E27FC236}">
                <a16:creationId xmlns:a16="http://schemas.microsoft.com/office/drawing/2014/main" id="{3679629D-6282-B945-B6F1-5F8EAC4FBA2D}"/>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21" name="Title 4">
            <a:extLst>
              <a:ext uri="{FF2B5EF4-FFF2-40B4-BE49-F238E27FC236}">
                <a16:creationId xmlns:a16="http://schemas.microsoft.com/office/drawing/2014/main" id="{A38B6929-60C7-1144-8E44-F4661E857B5B}"/>
              </a:ext>
            </a:extLst>
          </p:cNvPr>
          <p:cNvSpPr txBox="1">
            <a:spLocks/>
          </p:cNvSpPr>
          <p:nvPr/>
        </p:nvSpPr>
        <p:spPr>
          <a:xfrm>
            <a:off x="1126928" y="6052362"/>
            <a:ext cx="6660220" cy="2488643"/>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UNIVERSITY</a:t>
            </a:r>
          </a:p>
          <a:p>
            <a:pPr algn="l" hangingPunct="1"/>
            <a:r>
              <a:rPr lang="en-US" sz="7000" dirty="0">
                <a:solidFill>
                  <a:srgbClr val="FFFFFF"/>
                </a:solidFill>
                <a:latin typeface="Arial Black" panose="020B0A04020102020204" pitchFamily="34" charset="0"/>
              </a:rPr>
              <a:t>PARTNERS</a:t>
            </a:r>
            <a:endParaRPr lang="en-CA" sz="7000" dirty="0">
              <a:solidFill>
                <a:srgbClr val="FFFFFF"/>
              </a:solidFill>
              <a:latin typeface="Arial Black" panose="020B0A04020102020204" pitchFamily="34" charset="0"/>
            </a:endParaRPr>
          </a:p>
        </p:txBody>
      </p:sp>
      <p:pic>
        <p:nvPicPr>
          <p:cNvPr id="125" name="01 DAL FullMark-Blk.png" descr="01 DAL FullMark-Blk.png"/>
          <p:cNvPicPr>
            <a:picLocks noChangeAspect="1"/>
          </p:cNvPicPr>
          <p:nvPr/>
        </p:nvPicPr>
        <p:blipFill>
          <a:blip r:embed="rId4" cstate="screen">
            <a:extLst>
              <a:ext uri="{28A0092B-C50C-407E-A947-70E740481C1C}">
                <a14:useLocalDpi xmlns:a14="http://schemas.microsoft.com/office/drawing/2010/main"/>
              </a:ext>
            </a:extLst>
          </a:blip>
          <a:srcRect l="6126" t="16858" r="6126" b="16858"/>
          <a:stretch>
            <a:fillRect/>
          </a:stretch>
        </p:blipFill>
        <p:spPr>
          <a:xfrm>
            <a:off x="15497000" y="2514600"/>
            <a:ext cx="2954024" cy="742663"/>
          </a:xfrm>
          <a:prstGeom prst="rect">
            <a:avLst/>
          </a:prstGeom>
          <a:ln w="12700">
            <a:miter lim="400000"/>
          </a:ln>
        </p:spPr>
      </p:pic>
      <p:pic>
        <p:nvPicPr>
          <p:cNvPr id="126" name="1200px-Saint_Mary's_University_(Halifax)_Logo.svg.png" descr="1200px-Saint_Mary's_University_(Halifax)_Logo.sv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14786" y="6046559"/>
            <a:ext cx="3518452" cy="1298894"/>
          </a:xfrm>
          <a:prstGeom prst="rect">
            <a:avLst/>
          </a:prstGeom>
          <a:ln w="12700">
            <a:miter lim="400000"/>
          </a:ln>
        </p:spPr>
      </p:pic>
      <p:pic>
        <p:nvPicPr>
          <p:cNvPr id="127" name="mount logo.jpg" descr="mount logo.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3608" y="4098581"/>
            <a:ext cx="3119632" cy="1006601"/>
          </a:xfrm>
          <a:prstGeom prst="rect">
            <a:avLst/>
          </a:prstGeom>
          <a:ln w="12700">
            <a:miter lim="400000"/>
          </a:ln>
        </p:spPr>
      </p:pic>
      <p:pic>
        <p:nvPicPr>
          <p:cNvPr id="128" name="MUN_Logo_Pantone.jpg" descr="MUN_Logo_Pantone.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27160" y="9920181"/>
            <a:ext cx="2252531" cy="1339198"/>
          </a:xfrm>
          <a:prstGeom prst="rect">
            <a:avLst/>
          </a:prstGeom>
          <a:ln w="12700">
            <a:miter lim="400000"/>
          </a:ln>
        </p:spPr>
      </p:pic>
      <p:pic>
        <p:nvPicPr>
          <p:cNvPr id="129" name="Sainte-Anne-couleur.png" descr="Sainte-Anne-couleu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31733" y="8125030"/>
            <a:ext cx="3643380" cy="810326"/>
          </a:xfrm>
          <a:prstGeom prst="rect">
            <a:avLst/>
          </a:prstGeom>
          <a:ln w="12700">
            <a:miter lim="400000"/>
          </a:ln>
        </p:spPr>
      </p:pic>
      <p:pic>
        <p:nvPicPr>
          <p:cNvPr id="130" name="upei-logo-3100060_large.jpg" descr="upei-logo-3100060_large.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83434" y="8107179"/>
            <a:ext cx="2781161" cy="1104834"/>
          </a:xfrm>
          <a:prstGeom prst="rect">
            <a:avLst/>
          </a:prstGeom>
          <a:ln w="12700">
            <a:miter lim="400000"/>
          </a:ln>
        </p:spPr>
      </p:pic>
      <p:pic>
        <p:nvPicPr>
          <p:cNvPr id="131" name="AU4C_logo.jpg" descr="AU4C_logo.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72940" y="2538003"/>
            <a:ext cx="3960967" cy="715491"/>
          </a:xfrm>
          <a:prstGeom prst="rect">
            <a:avLst/>
          </a:prstGeom>
          <a:ln w="12700">
            <a:miter lim="400000"/>
          </a:ln>
        </p:spPr>
      </p:pic>
      <p:pic>
        <p:nvPicPr>
          <p:cNvPr id="132" name="zCannabisSurvey13_48_PHOTOILLUSTRATION_JasmineFoong_WEB-1280x1000.jpg" descr="zCannabisSurvey13_48_PHOTOILLUSTRATION_JasmineFoong_WEB-1280x1000.jp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5600981" y="9934691"/>
            <a:ext cx="2746062" cy="1151947"/>
          </a:xfrm>
          <a:prstGeom prst="rect">
            <a:avLst/>
          </a:prstGeom>
          <a:ln w="12700">
            <a:miter lim="400000"/>
          </a:ln>
        </p:spPr>
      </p:pic>
      <p:pic>
        <p:nvPicPr>
          <p:cNvPr id="133" name="20140321_C6484_PHOTO_EN_38227.jpg" descr="20140321_C6484_PHOTO_EN_38227.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13179" y="5900134"/>
            <a:ext cx="3680488" cy="1151994"/>
          </a:xfrm>
          <a:prstGeom prst="rect">
            <a:avLst/>
          </a:prstGeom>
          <a:ln w="12700">
            <a:miter lim="400000"/>
          </a:ln>
        </p:spPr>
      </p:pic>
      <p:pic>
        <p:nvPicPr>
          <p:cNvPr id="17" name="Picture 16">
            <a:extLst>
              <a:ext uri="{FF2B5EF4-FFF2-40B4-BE49-F238E27FC236}">
                <a16:creationId xmlns:a16="http://schemas.microsoft.com/office/drawing/2014/main" id="{DFA41507-FFBB-E14A-8005-8918835503A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600981" y="4083326"/>
            <a:ext cx="2930022" cy="1104834"/>
          </a:xfrm>
          <a:prstGeom prst="rect">
            <a:avLst/>
          </a:prstGeom>
        </p:spPr>
      </p:pic>
      <p:pic>
        <p:nvPicPr>
          <p:cNvPr id="4" name="Picture 3">
            <a:extLst>
              <a:ext uri="{FF2B5EF4-FFF2-40B4-BE49-F238E27FC236}">
                <a16:creationId xmlns:a16="http://schemas.microsoft.com/office/drawing/2014/main" id="{C934CC10-38DA-A94E-B2CF-3EE3D5CD5DA2}"/>
              </a:ext>
            </a:extLst>
          </p:cNvPr>
          <p:cNvPicPr>
            <a:picLocks noChangeAspect="1"/>
          </p:cNvPicPr>
          <p:nvPr/>
        </p:nvPicPr>
        <p:blipFill>
          <a:blip r:embed="rId14"/>
          <a:stretch>
            <a:fillRect/>
          </a:stretch>
        </p:blipFill>
        <p:spPr>
          <a:xfrm>
            <a:off x="20153286" y="2340533"/>
            <a:ext cx="2703019" cy="1102832"/>
          </a:xfrm>
          <a:prstGeom prst="rect">
            <a:avLst/>
          </a:prstGeom>
        </p:spPr>
      </p:pic>
      <p:pic>
        <p:nvPicPr>
          <p:cNvPr id="6" name="Picture 5">
            <a:extLst>
              <a:ext uri="{FF2B5EF4-FFF2-40B4-BE49-F238E27FC236}">
                <a16:creationId xmlns:a16="http://schemas.microsoft.com/office/drawing/2014/main" id="{DC0332F7-1AA0-FC44-92F2-185B852F56C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0333545" y="7458232"/>
            <a:ext cx="2342501" cy="1566547"/>
          </a:xfrm>
          <a:prstGeom prst="rect">
            <a:avLst/>
          </a:prstGeom>
        </p:spPr>
      </p:pic>
      <p:pic>
        <p:nvPicPr>
          <p:cNvPr id="10" name="Picture 9">
            <a:extLst>
              <a:ext uri="{FF2B5EF4-FFF2-40B4-BE49-F238E27FC236}">
                <a16:creationId xmlns:a16="http://schemas.microsoft.com/office/drawing/2014/main" id="{F07535EC-0074-5047-B15E-B7BB1E0C923C}"/>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0482318" y="4684654"/>
            <a:ext cx="2044954" cy="1417441"/>
          </a:xfrm>
          <a:prstGeom prst="rect">
            <a:avLst/>
          </a:prstGeom>
        </p:spPr>
      </p:pic>
      <p:pic>
        <p:nvPicPr>
          <p:cNvPr id="12" name="Picture 11">
            <a:extLst>
              <a:ext uri="{FF2B5EF4-FFF2-40B4-BE49-F238E27FC236}">
                <a16:creationId xmlns:a16="http://schemas.microsoft.com/office/drawing/2014/main" id="{7B7C0A16-B105-EA45-88A7-BC3D508196C7}"/>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0137386" y="9993987"/>
            <a:ext cx="2734818" cy="116169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BCDDC4-4303-4550-87DF-9C2996A69116}"/>
              </a:ext>
            </a:extLst>
          </p:cNvPr>
          <p:cNvSpPr>
            <a:spLocks noGrp="1"/>
          </p:cNvSpPr>
          <p:nvPr>
            <p:ph type="body" idx="1"/>
          </p:nvPr>
        </p:nvSpPr>
        <p:spPr>
          <a:xfrm>
            <a:off x="9763723" y="911910"/>
            <a:ext cx="13493349" cy="6095439"/>
          </a:xfrm>
        </p:spPr>
        <p:txBody>
          <a:bodyPr>
            <a:noAutofit/>
          </a:bodyPr>
          <a:lstStyle/>
          <a:p>
            <a:pPr marL="0" indent="0">
              <a:buNone/>
            </a:pPr>
            <a:r>
              <a:rPr lang="en-US" sz="4500" dirty="0">
                <a:latin typeface="Proxima Nova Alt Rg"/>
              </a:rPr>
              <a:t>Approach the conversation in an open and upfront manner and participate in the conversation as an equal partner.</a:t>
            </a:r>
          </a:p>
          <a:p>
            <a:pPr marL="0" indent="0">
              <a:buNone/>
            </a:pPr>
            <a:r>
              <a:rPr lang="en-CA" sz="4500" dirty="0">
                <a:latin typeface="Proxima Nova Alt Rg"/>
              </a:rPr>
              <a:t>Create safe spaces that support and nurture open discussions.</a:t>
            </a:r>
          </a:p>
          <a:p>
            <a:pPr marL="0" indent="0" fontAlgn="t">
              <a:buNone/>
            </a:pPr>
            <a:r>
              <a:rPr lang="en-CA" sz="4500" b="1" dirty="0">
                <a:latin typeface="Proxima Nova Alt Rg"/>
              </a:rPr>
              <a:t>Exhibit the following to be a skilled communicator:</a:t>
            </a:r>
          </a:p>
        </p:txBody>
      </p:sp>
      <p:graphicFrame>
        <p:nvGraphicFramePr>
          <p:cNvPr id="2" name="Table 1">
            <a:extLst>
              <a:ext uri="{FF2B5EF4-FFF2-40B4-BE49-F238E27FC236}">
                <a16:creationId xmlns:a16="http://schemas.microsoft.com/office/drawing/2014/main" id="{A8FBD1A6-454A-46C8-8997-FC746328FECD}"/>
              </a:ext>
            </a:extLst>
          </p:cNvPr>
          <p:cNvGraphicFramePr>
            <a:graphicFrameLocks noGrp="1"/>
          </p:cNvGraphicFramePr>
          <p:nvPr>
            <p:extLst>
              <p:ext uri="{D42A27DB-BD31-4B8C-83A1-F6EECF244321}">
                <p14:modId xmlns:p14="http://schemas.microsoft.com/office/powerpoint/2010/main" val="2514595299"/>
              </p:ext>
            </p:extLst>
          </p:nvPr>
        </p:nvGraphicFramePr>
        <p:xfrm>
          <a:off x="9801112" y="7007349"/>
          <a:ext cx="13042332" cy="5029200"/>
        </p:xfrm>
        <a:graphic>
          <a:graphicData uri="http://schemas.openxmlformats.org/drawingml/2006/table">
            <a:tbl>
              <a:tblPr firstRow="1" bandRow="1">
                <a:tableStyleId>{5940675A-B579-460E-94D1-54222C63F5DA}</a:tableStyleId>
              </a:tblPr>
              <a:tblGrid>
                <a:gridCol w="6521166">
                  <a:extLst>
                    <a:ext uri="{9D8B030D-6E8A-4147-A177-3AD203B41FA5}">
                      <a16:colId xmlns:a16="http://schemas.microsoft.com/office/drawing/2014/main" val="2754382828"/>
                    </a:ext>
                  </a:extLst>
                </a:gridCol>
                <a:gridCol w="6521166">
                  <a:extLst>
                    <a:ext uri="{9D8B030D-6E8A-4147-A177-3AD203B41FA5}">
                      <a16:colId xmlns:a16="http://schemas.microsoft.com/office/drawing/2014/main" val="2610782023"/>
                    </a:ext>
                  </a:extLst>
                </a:gridCol>
              </a:tblGrid>
              <a:tr h="838200">
                <a:tc>
                  <a:txBody>
                    <a:bodyPr/>
                    <a:lstStyle/>
                    <a:p>
                      <a:pPr marL="342900" indent="-342900" algn="l">
                        <a:buFont typeface="Arial" panose="020B0604020202020204" pitchFamily="34" charset="0"/>
                        <a:buChar char="•"/>
                      </a:pPr>
                      <a:r>
                        <a:rPr lang="en-US" sz="4000">
                          <a:ln>
                            <a:noFill/>
                          </a:ln>
                          <a:solidFill>
                            <a:schemeClr val="tx1"/>
                          </a:solidFill>
                          <a:latin typeface="Proxima Nova Alt Rg" panose="02000506030000020004" pitchFamily="50" charset="0"/>
                        </a:rPr>
                        <a:t>Approachable</a:t>
                      </a:r>
                      <a:endParaRPr lang="en-CA" sz="400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a:buFont typeface="Arial" panose="020B0604020202020204" pitchFamily="34" charset="0"/>
                        <a:buChar char="•"/>
                      </a:pPr>
                      <a:r>
                        <a:rPr lang="en-US" sz="4000" dirty="0">
                          <a:ln>
                            <a:noFill/>
                          </a:ln>
                          <a:solidFill>
                            <a:schemeClr val="tx1"/>
                          </a:solidFill>
                          <a:latin typeface="Proxima Nova Alt Rg" panose="02000506030000020004" pitchFamily="50" charset="0"/>
                        </a:rPr>
                        <a:t>Good listener</a:t>
                      </a:r>
                      <a:endParaRPr lang="en-CA" sz="4000" dirty="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4512385"/>
                  </a:ext>
                </a:extLst>
              </a:tr>
              <a:tr h="838200">
                <a:tc>
                  <a:txBody>
                    <a:bodyPr/>
                    <a:lstStyle/>
                    <a:p>
                      <a:pPr marL="342900" indent="-342900" algn="l">
                        <a:buFont typeface="Arial" panose="020B0604020202020204" pitchFamily="34" charset="0"/>
                        <a:buChar char="•"/>
                      </a:pPr>
                      <a:r>
                        <a:rPr lang="en-US" sz="4000">
                          <a:ln>
                            <a:noFill/>
                          </a:ln>
                          <a:solidFill>
                            <a:schemeClr val="tx1"/>
                          </a:solidFill>
                          <a:latin typeface="Proxima Nova Alt Rg" panose="02000506030000020004" pitchFamily="50" charset="0"/>
                        </a:rPr>
                        <a:t>Trustworthy</a:t>
                      </a:r>
                      <a:endParaRPr lang="en-CA" sz="400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a:buFont typeface="Arial" panose="020B0604020202020204" pitchFamily="34" charset="0"/>
                        <a:buChar char="•"/>
                      </a:pPr>
                      <a:r>
                        <a:rPr lang="en-US" sz="4000" dirty="0">
                          <a:ln>
                            <a:noFill/>
                          </a:ln>
                          <a:solidFill>
                            <a:schemeClr val="tx1"/>
                          </a:solidFill>
                          <a:latin typeface="Proxima Nova Alt Rg" panose="02000506030000020004" pitchFamily="50" charset="0"/>
                        </a:rPr>
                        <a:t>Respectful</a:t>
                      </a:r>
                      <a:endParaRPr lang="en-CA" sz="4000" dirty="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2466554"/>
                  </a:ext>
                </a:extLst>
              </a:tr>
              <a:tr h="838200">
                <a:tc>
                  <a:txBody>
                    <a:bodyPr/>
                    <a:lstStyle/>
                    <a:p>
                      <a:pPr marL="342900" indent="-342900" algn="l">
                        <a:buFont typeface="Arial" panose="020B0604020202020204" pitchFamily="34" charset="0"/>
                        <a:buChar char="•"/>
                      </a:pPr>
                      <a:r>
                        <a:rPr lang="en-US" sz="4000" dirty="0">
                          <a:ln>
                            <a:noFill/>
                          </a:ln>
                          <a:solidFill>
                            <a:schemeClr val="tx1"/>
                          </a:solidFill>
                          <a:latin typeface="Proxima Nova Alt Rg" panose="02000506030000020004" pitchFamily="50" charset="0"/>
                        </a:rPr>
                        <a:t>Non-judgmental</a:t>
                      </a:r>
                      <a:endParaRPr lang="en-CA" sz="4000" dirty="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a:buFont typeface="Arial" panose="020B0604020202020204" pitchFamily="34" charset="0"/>
                        <a:buChar char="•"/>
                      </a:pPr>
                      <a:r>
                        <a:rPr lang="en-US" sz="4000" dirty="0">
                          <a:ln>
                            <a:noFill/>
                          </a:ln>
                          <a:solidFill>
                            <a:schemeClr val="tx1"/>
                          </a:solidFill>
                          <a:latin typeface="Proxima Nova Alt Rg" panose="02000506030000020004" pitchFamily="50" charset="0"/>
                        </a:rPr>
                        <a:t>Authentic</a:t>
                      </a:r>
                      <a:endParaRPr lang="en-CA" sz="4000" dirty="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9618300"/>
                  </a:ext>
                </a:extLst>
              </a:tr>
              <a:tr h="838200">
                <a:tc>
                  <a:txBody>
                    <a:bodyPr/>
                    <a:lstStyle/>
                    <a:p>
                      <a:pPr marL="342900" indent="-342900" algn="l">
                        <a:buFont typeface="Arial" panose="020B0604020202020204" pitchFamily="34" charset="0"/>
                        <a:buChar char="•"/>
                      </a:pPr>
                      <a:r>
                        <a:rPr lang="en-US" sz="4000">
                          <a:ln>
                            <a:noFill/>
                          </a:ln>
                          <a:solidFill>
                            <a:schemeClr val="tx1"/>
                          </a:solidFill>
                          <a:latin typeface="Proxima Nova Alt Rg" panose="02000506030000020004" pitchFamily="50" charset="0"/>
                        </a:rPr>
                        <a:t>Empathetic</a:t>
                      </a:r>
                      <a:endParaRPr lang="en-CA" sz="400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a:buFont typeface="Arial" panose="020B0604020202020204" pitchFamily="34" charset="0"/>
                        <a:buChar char="•"/>
                      </a:pPr>
                      <a:r>
                        <a:rPr lang="en-US" sz="4000">
                          <a:ln>
                            <a:noFill/>
                          </a:ln>
                          <a:solidFill>
                            <a:schemeClr val="tx1"/>
                          </a:solidFill>
                          <a:latin typeface="Proxima Nova Alt Rg" panose="02000506030000020004" pitchFamily="50" charset="0"/>
                        </a:rPr>
                        <a:t>Accepting</a:t>
                      </a:r>
                      <a:endParaRPr lang="en-CA" sz="400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7204829"/>
                  </a:ext>
                </a:extLst>
              </a:tr>
              <a:tr h="838200">
                <a:tc>
                  <a:txBody>
                    <a:bodyPr/>
                    <a:lstStyle/>
                    <a:p>
                      <a:pPr marL="342900" indent="-342900" algn="l">
                        <a:buFont typeface="Arial" panose="020B0604020202020204" pitchFamily="34" charset="0"/>
                        <a:buChar char="•"/>
                      </a:pPr>
                      <a:r>
                        <a:rPr lang="en-US" sz="4000">
                          <a:ln>
                            <a:noFill/>
                          </a:ln>
                          <a:solidFill>
                            <a:schemeClr val="tx1"/>
                          </a:solidFill>
                          <a:latin typeface="Proxima Nova Alt Rg" panose="02000506030000020004" pitchFamily="50" charset="0"/>
                        </a:rPr>
                        <a:t>Understanding</a:t>
                      </a:r>
                      <a:endParaRPr lang="en-CA" sz="400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a:buFont typeface="Arial" panose="020B0604020202020204" pitchFamily="34" charset="0"/>
                        <a:buChar char="•"/>
                      </a:pPr>
                      <a:r>
                        <a:rPr lang="en-US" sz="4000" dirty="0">
                          <a:ln>
                            <a:noFill/>
                          </a:ln>
                          <a:solidFill>
                            <a:schemeClr val="tx1"/>
                          </a:solidFill>
                          <a:latin typeface="Proxima Nova Alt Rg" panose="02000506030000020004" pitchFamily="50" charset="0"/>
                        </a:rPr>
                        <a:t>Patient</a:t>
                      </a:r>
                      <a:endParaRPr lang="en-CA" sz="4000" dirty="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8092258"/>
                  </a:ext>
                </a:extLst>
              </a:tr>
              <a:tr h="838200">
                <a:tc>
                  <a:txBody>
                    <a:bodyPr/>
                    <a:lstStyle/>
                    <a:p>
                      <a:pPr marL="342900" indent="-342900" algn="l">
                        <a:buFont typeface="Arial" panose="020B0604020202020204" pitchFamily="34" charset="0"/>
                        <a:buChar char="•"/>
                      </a:pPr>
                      <a:r>
                        <a:rPr lang="en-US" sz="4000" dirty="0">
                          <a:ln>
                            <a:noFill/>
                          </a:ln>
                          <a:solidFill>
                            <a:schemeClr val="tx1"/>
                          </a:solidFill>
                          <a:latin typeface="Proxima Nova Alt Rg" panose="02000506030000020004" pitchFamily="50" charset="0"/>
                        </a:rPr>
                        <a:t>Experienced</a:t>
                      </a:r>
                      <a:endParaRPr lang="en-CA" sz="4000" dirty="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a:buFont typeface="Arial" panose="020B0604020202020204" pitchFamily="34" charset="0"/>
                        <a:buChar char="•"/>
                      </a:pPr>
                      <a:endParaRPr lang="en-CA" sz="4000" dirty="0">
                        <a:ln>
                          <a:noFill/>
                        </a:ln>
                        <a:solidFill>
                          <a:schemeClr val="tx1"/>
                        </a:solidFill>
                        <a:latin typeface="Proxima Nova Alt Rg" panose="02000506030000020004"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6095588"/>
                  </a:ext>
                </a:extLst>
              </a:tr>
            </a:tbl>
          </a:graphicData>
        </a:graphic>
      </p:graphicFrame>
      <p:pic>
        <p:nvPicPr>
          <p:cNvPr id="9" name="Picture 8">
            <a:extLst>
              <a:ext uri="{FF2B5EF4-FFF2-40B4-BE49-F238E27FC236}">
                <a16:creationId xmlns:a16="http://schemas.microsoft.com/office/drawing/2014/main" id="{DF3E89DC-FA13-1A43-9C67-1804F504B589}"/>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10" name="TextBox 9">
            <a:extLst>
              <a:ext uri="{FF2B5EF4-FFF2-40B4-BE49-F238E27FC236}">
                <a16:creationId xmlns:a16="http://schemas.microsoft.com/office/drawing/2014/main" id="{322A47D6-9690-124D-93C9-1639826506DA}"/>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12" name="Rectangle">
            <a:extLst>
              <a:ext uri="{FF2B5EF4-FFF2-40B4-BE49-F238E27FC236}">
                <a16:creationId xmlns:a16="http://schemas.microsoft.com/office/drawing/2014/main" id="{BE890BFE-0F69-324A-AEC9-7DC34EB23117}"/>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3" name="Title 4">
            <a:extLst>
              <a:ext uri="{FF2B5EF4-FFF2-40B4-BE49-F238E27FC236}">
                <a16:creationId xmlns:a16="http://schemas.microsoft.com/office/drawing/2014/main" id="{6BE08108-C430-3344-AAB7-130543B2B973}"/>
              </a:ext>
            </a:extLst>
          </p:cNvPr>
          <p:cNvSpPr txBox="1">
            <a:spLocks/>
          </p:cNvSpPr>
          <p:nvPr/>
        </p:nvSpPr>
        <p:spPr>
          <a:xfrm>
            <a:off x="1126928" y="6052363"/>
            <a:ext cx="6837201" cy="2413212"/>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5000" dirty="0">
                <a:solidFill>
                  <a:srgbClr val="FFFFFF"/>
                </a:solidFill>
                <a:latin typeface="Arial Black" panose="020B0A04020102020204" pitchFamily="34" charset="0"/>
              </a:rPr>
              <a:t>EFFECTIVE</a:t>
            </a:r>
          </a:p>
          <a:p>
            <a:pPr algn="l" hangingPunct="1"/>
            <a:r>
              <a:rPr lang="en-US" sz="5000" dirty="0">
                <a:solidFill>
                  <a:srgbClr val="FFFFFF"/>
                </a:solidFill>
                <a:latin typeface="Arial Black" panose="020B0A04020102020204" pitchFamily="34" charset="0"/>
              </a:rPr>
              <a:t>COMMUNICATION</a:t>
            </a:r>
            <a:endParaRPr lang="en-CA" sz="50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2190356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627F148C-F195-7540-8A78-7FCD291CBB44}"/>
              </a:ext>
            </a:extLst>
          </p:cNvPr>
          <p:cNvSpPr/>
          <p:nvPr/>
        </p:nvSpPr>
        <p:spPr>
          <a:xfrm>
            <a:off x="0" y="0"/>
            <a:ext cx="24384000"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pic>
        <p:nvPicPr>
          <p:cNvPr id="9" name="Picture 8">
            <a:extLst>
              <a:ext uri="{FF2B5EF4-FFF2-40B4-BE49-F238E27FC236}">
                <a16:creationId xmlns:a16="http://schemas.microsoft.com/office/drawing/2014/main" id="{EED45428-BC2B-4168-97FF-06D2D469FFF1}"/>
              </a:ext>
            </a:extLst>
          </p:cNvPr>
          <p:cNvPicPr>
            <a:picLocks noChangeAspect="1"/>
          </p:cNvPicPr>
          <p:nvPr/>
        </p:nvPicPr>
        <p:blipFill>
          <a:blip r:embed="rId3"/>
          <a:stretch>
            <a:fillRect/>
          </a:stretch>
        </p:blipFill>
        <p:spPr>
          <a:xfrm>
            <a:off x="0" y="0"/>
            <a:ext cx="9123218" cy="13684828"/>
          </a:xfrm>
          <a:prstGeom prst="rect">
            <a:avLst/>
          </a:prstGeom>
        </p:spPr>
      </p:pic>
      <p:sp>
        <p:nvSpPr>
          <p:cNvPr id="7" name="Student led, University endorsed, NSLC funded">
            <a:extLst>
              <a:ext uri="{FF2B5EF4-FFF2-40B4-BE49-F238E27FC236}">
                <a16:creationId xmlns:a16="http://schemas.microsoft.com/office/drawing/2014/main" id="{9E5530D8-CC1C-466C-BFA5-E9A6EB72E4DA}"/>
              </a:ext>
            </a:extLst>
          </p:cNvPr>
          <p:cNvSpPr txBox="1">
            <a:spLocks/>
          </p:cNvSpPr>
          <p:nvPr/>
        </p:nvSpPr>
        <p:spPr>
          <a:xfrm>
            <a:off x="10141526" y="5278584"/>
            <a:ext cx="9123218" cy="299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Autofit/>
          </a:bodyPr>
          <a:lstStyle>
            <a:lvl1pPr marL="0" marR="0" indent="0" algn="l" defTabSz="642937" rtl="0" latinLnBrk="0">
              <a:lnSpc>
                <a:spcPct val="117999"/>
              </a:lnSpc>
              <a:spcBef>
                <a:spcPts val="0"/>
              </a:spcBef>
              <a:spcAft>
                <a:spcPts val="0"/>
              </a:spcAft>
              <a:buClrTx/>
              <a:buSzTx/>
              <a:buFontTx/>
              <a:buNone/>
              <a:tabLst/>
              <a:defRPr sz="4500" b="1"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US" sz="8800" dirty="0">
                <a:solidFill>
                  <a:srgbClr val="FFFFFF"/>
                </a:solidFill>
                <a:latin typeface="Arial Black" panose="020B0A04020102020204" pitchFamily="34" charset="0"/>
              </a:rPr>
              <a:t>BEVERAGE </a:t>
            </a:r>
            <a:br>
              <a:rPr lang="en-US" sz="8800" dirty="0">
                <a:solidFill>
                  <a:srgbClr val="FFFFFF"/>
                </a:solidFill>
                <a:latin typeface="Arial Black" panose="020B0A04020102020204" pitchFamily="34" charset="0"/>
              </a:rPr>
            </a:br>
            <a:r>
              <a:rPr lang="en-US" sz="8800" dirty="0">
                <a:solidFill>
                  <a:srgbClr val="FFFFFF"/>
                </a:solidFill>
                <a:latin typeface="Arial Black" panose="020B0A04020102020204" pitchFamily="34" charset="0"/>
              </a:rPr>
              <a:t>ALCOHOL</a:t>
            </a:r>
          </a:p>
        </p:txBody>
      </p:sp>
      <p:sp>
        <p:nvSpPr>
          <p:cNvPr id="12" name="TextBox 11">
            <a:extLst>
              <a:ext uri="{FF2B5EF4-FFF2-40B4-BE49-F238E27FC236}">
                <a16:creationId xmlns:a16="http://schemas.microsoft.com/office/drawing/2014/main" id="{A79BC98A-8330-7C46-A34C-7097A3922FA0}"/>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FFFFFF"/>
                </a:solidFill>
                <a:latin typeface="Proxima Nova Alt Rg" panose="02000506030000020004" pitchFamily="50" charset="0"/>
              </a:rPr>
              <a:t>|  Fall 2019</a:t>
            </a:r>
            <a:endParaRPr lang="en-US" dirty="0">
              <a:solidFill>
                <a:srgbClr val="FFFFFF"/>
              </a:solidFill>
            </a:endParaRPr>
          </a:p>
        </p:txBody>
      </p:sp>
      <p:pic>
        <p:nvPicPr>
          <p:cNvPr id="15" name="Picture 14">
            <a:extLst>
              <a:ext uri="{FF2B5EF4-FFF2-40B4-BE49-F238E27FC236}">
                <a16:creationId xmlns:a16="http://schemas.microsoft.com/office/drawing/2014/main" id="{E1C71E6E-ECD1-5D4B-82D8-838C50A51B70}"/>
              </a:ext>
            </a:extLst>
          </p:cNvPr>
          <p:cNvPicPr>
            <a:picLocks noChangeAspect="1"/>
          </p:cNvPicPr>
          <p:nvPr/>
        </p:nvPicPr>
        <p:blipFill>
          <a:blip r:embed="rId4"/>
          <a:stretch>
            <a:fillRect/>
          </a:stretch>
        </p:blipFill>
        <p:spPr>
          <a:xfrm>
            <a:off x="17401891" y="12285340"/>
            <a:ext cx="3566964" cy="486750"/>
          </a:xfrm>
          <a:prstGeom prst="rect">
            <a:avLst/>
          </a:prstGeom>
        </p:spPr>
      </p:pic>
    </p:spTree>
    <p:extLst>
      <p:ext uri="{BB962C8B-B14F-4D97-AF65-F5344CB8AC3E}">
        <p14:creationId xmlns:p14="http://schemas.microsoft.com/office/powerpoint/2010/main" val="12165903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AF6A79-8F0F-1448-B6E5-D2516A4822AF}"/>
              </a:ext>
            </a:extLst>
          </p:cNvPr>
          <p:cNvPicPr>
            <a:picLocks noChangeAspect="1"/>
          </p:cNvPicPr>
          <p:nvPr/>
        </p:nvPicPr>
        <p:blipFill>
          <a:blip r:embed="rId2"/>
          <a:stretch>
            <a:fillRect/>
          </a:stretch>
        </p:blipFill>
        <p:spPr>
          <a:xfrm>
            <a:off x="17401891" y="12320175"/>
            <a:ext cx="3546187" cy="483915"/>
          </a:xfrm>
          <a:prstGeom prst="rect">
            <a:avLst/>
          </a:prstGeom>
        </p:spPr>
      </p:pic>
      <p:sp>
        <p:nvSpPr>
          <p:cNvPr id="8" name="TextBox 7">
            <a:extLst>
              <a:ext uri="{FF2B5EF4-FFF2-40B4-BE49-F238E27FC236}">
                <a16:creationId xmlns:a16="http://schemas.microsoft.com/office/drawing/2014/main" id="{DE7C15D6-928D-EA47-8B2F-2209A2EFD2CD}"/>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9" name="Rectangle">
            <a:extLst>
              <a:ext uri="{FF2B5EF4-FFF2-40B4-BE49-F238E27FC236}">
                <a16:creationId xmlns:a16="http://schemas.microsoft.com/office/drawing/2014/main" id="{D214A8BB-BDC2-EE40-9C6D-5246BA398B65}"/>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0" name="Title 4">
            <a:extLst>
              <a:ext uri="{FF2B5EF4-FFF2-40B4-BE49-F238E27FC236}">
                <a16:creationId xmlns:a16="http://schemas.microsoft.com/office/drawing/2014/main" id="{6649C02A-6179-7A41-BC2D-5DFBEA53FFC8}"/>
              </a:ext>
            </a:extLst>
          </p:cNvPr>
          <p:cNvSpPr txBox="1">
            <a:spLocks/>
          </p:cNvSpPr>
          <p:nvPr/>
        </p:nvSpPr>
        <p:spPr>
          <a:xfrm>
            <a:off x="1126928" y="5345781"/>
            <a:ext cx="6354527" cy="379822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WHAT IS</a:t>
            </a:r>
          </a:p>
          <a:p>
            <a:pPr algn="l" hangingPunct="1"/>
            <a:r>
              <a:rPr lang="en-US" sz="7000" dirty="0">
                <a:solidFill>
                  <a:srgbClr val="FFFFFF"/>
                </a:solidFill>
                <a:latin typeface="Arial Black" panose="020B0A04020102020204" pitchFamily="34" charset="0"/>
              </a:rPr>
              <a:t>BEVERAGE</a:t>
            </a:r>
          </a:p>
          <a:p>
            <a:pPr algn="l" hangingPunct="1"/>
            <a:r>
              <a:rPr lang="en-US" sz="7000" dirty="0">
                <a:solidFill>
                  <a:srgbClr val="FFFFFF"/>
                </a:solidFill>
                <a:latin typeface="Arial Black" panose="020B0A04020102020204" pitchFamily="34" charset="0"/>
              </a:rPr>
              <a:t>ALCOHOL?</a:t>
            </a:r>
            <a:endParaRPr lang="en-CA" sz="7000" dirty="0">
              <a:solidFill>
                <a:srgbClr val="FFFFFF"/>
              </a:solidFill>
              <a:latin typeface="Arial Black" panose="020B0A04020102020204" pitchFamily="34" charset="0"/>
            </a:endParaRPr>
          </a:p>
        </p:txBody>
      </p:sp>
      <p:sp>
        <p:nvSpPr>
          <p:cNvPr id="3" name="Text Placeholder 2">
            <a:extLst>
              <a:ext uri="{FF2B5EF4-FFF2-40B4-BE49-F238E27FC236}">
                <a16:creationId xmlns:a16="http://schemas.microsoft.com/office/drawing/2014/main" id="{F63E7D96-2191-4FFA-886D-D48C761C68C2}"/>
              </a:ext>
            </a:extLst>
          </p:cNvPr>
          <p:cNvSpPr>
            <a:spLocks noGrp="1"/>
          </p:cNvSpPr>
          <p:nvPr>
            <p:ph type="body" idx="1"/>
          </p:nvPr>
        </p:nvSpPr>
        <p:spPr>
          <a:xfrm>
            <a:off x="9844958" y="1063257"/>
            <a:ext cx="13485641" cy="11180519"/>
          </a:xfrm>
        </p:spPr>
        <p:txBody>
          <a:bodyPr>
            <a:normAutofit/>
          </a:bodyPr>
          <a:lstStyle/>
          <a:p>
            <a:pPr marL="0" indent="0">
              <a:buNone/>
            </a:pPr>
            <a:r>
              <a:rPr lang="en-US" sz="4500" b="1" dirty="0">
                <a:latin typeface="Proxima Nova Alt Rg"/>
              </a:rPr>
              <a:t>BEER: </a:t>
            </a:r>
            <a:r>
              <a:rPr lang="en-US" sz="4500" dirty="0">
                <a:latin typeface="Proxima Nova Alt Rg"/>
              </a:rPr>
              <a:t>A beverage alcohol usually made from malted cereal grain (such as barley), </a:t>
            </a:r>
            <a:r>
              <a:rPr lang="en-US" sz="4500" dirty="0" err="1">
                <a:latin typeface="Proxima Nova Alt Rg"/>
              </a:rPr>
              <a:t>flavoured</a:t>
            </a:r>
            <a:r>
              <a:rPr lang="en-US" sz="4500" dirty="0">
                <a:latin typeface="Proxima Nova Alt Rg"/>
              </a:rPr>
              <a:t> </a:t>
            </a:r>
            <a:br>
              <a:rPr lang="en-US" sz="4500" dirty="0">
                <a:latin typeface="Proxima Nova Alt Rg"/>
              </a:rPr>
            </a:br>
            <a:r>
              <a:rPr lang="en-US" sz="4500" dirty="0">
                <a:latin typeface="Proxima Nova Alt Rg"/>
              </a:rPr>
              <a:t>with hops, and brewed by slow fermentation.</a:t>
            </a:r>
            <a:br>
              <a:rPr lang="en-US" sz="4500" dirty="0">
                <a:latin typeface="Proxima Nova Alt Rg"/>
              </a:rPr>
            </a:br>
            <a:br>
              <a:rPr lang="en-US" sz="4500" dirty="0">
                <a:latin typeface="Proxima Nova Alt Rg"/>
              </a:rPr>
            </a:br>
            <a:r>
              <a:rPr lang="en-US" sz="4500" b="1" dirty="0">
                <a:latin typeface="Proxima Nova Alt Rg"/>
              </a:rPr>
              <a:t>WINE: </a:t>
            </a:r>
            <a:r>
              <a:rPr lang="en-US" sz="4500" dirty="0">
                <a:latin typeface="Proxima Nova Alt Rg"/>
              </a:rPr>
              <a:t>Fermented fruit juice.</a:t>
            </a:r>
            <a:br>
              <a:rPr lang="en-US" sz="4500" dirty="0">
                <a:latin typeface="Proxima Nova Alt Rg" panose="02000506030000020004" pitchFamily="50" charset="0"/>
              </a:rPr>
            </a:br>
            <a:br>
              <a:rPr lang="en-US" sz="4500" dirty="0">
                <a:latin typeface="Proxima Nova Alt Rg" panose="02000506030000020004" pitchFamily="50" charset="0"/>
              </a:rPr>
            </a:br>
            <a:r>
              <a:rPr lang="en-CA" sz="4500" b="1" dirty="0">
                <a:latin typeface="Proxima Nova Alt Rg"/>
              </a:rPr>
              <a:t>SPIRITS: </a:t>
            </a:r>
            <a:r>
              <a:rPr lang="en-US" sz="4500" dirty="0">
                <a:latin typeface="Proxima Nova Alt Rg"/>
              </a:rPr>
              <a:t>Liquid containing ethanol and water distilled from a liquid or mash containing alcohol</a:t>
            </a:r>
            <a:br>
              <a:rPr lang="en-US" sz="4500" dirty="0">
                <a:latin typeface="Proxima Nova Alt Rg"/>
              </a:rPr>
            </a:br>
            <a:r>
              <a:rPr lang="en-US" sz="4500" dirty="0">
                <a:latin typeface="Proxima Nova Alt Rg"/>
              </a:rPr>
              <a:t>— often used in plural</a:t>
            </a:r>
            <a:r>
              <a:rPr lang="en-CA" sz="4500" dirty="0">
                <a:latin typeface="Proxima Nova Alt Rg"/>
              </a:rPr>
              <a:t> (such as rum, rye, whiskey, vodka, gin, etc.)</a:t>
            </a:r>
            <a:endParaRPr lang="en-US" sz="4500" dirty="0">
              <a:latin typeface="Proxima Nova Alt Rg"/>
            </a:endParaRPr>
          </a:p>
        </p:txBody>
      </p:sp>
    </p:spTree>
    <p:extLst>
      <p:ext uri="{BB962C8B-B14F-4D97-AF65-F5344CB8AC3E}">
        <p14:creationId xmlns:p14="http://schemas.microsoft.com/office/powerpoint/2010/main" val="3313871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9B0EA7-8D31-1D4D-B3EF-50A73BA02C18}"/>
              </a:ext>
            </a:extLst>
          </p:cNvPr>
          <p:cNvPicPr>
            <a:picLocks noChangeAspect="1"/>
          </p:cNvPicPr>
          <p:nvPr/>
        </p:nvPicPr>
        <p:blipFill>
          <a:blip r:embed="rId3"/>
          <a:stretch>
            <a:fillRect/>
          </a:stretch>
        </p:blipFill>
        <p:spPr>
          <a:xfrm>
            <a:off x="17401891" y="12320175"/>
            <a:ext cx="3546187" cy="483915"/>
          </a:xfrm>
          <a:prstGeom prst="rect">
            <a:avLst/>
          </a:prstGeom>
        </p:spPr>
      </p:pic>
      <p:sp>
        <p:nvSpPr>
          <p:cNvPr id="10" name="TextBox 9">
            <a:extLst>
              <a:ext uri="{FF2B5EF4-FFF2-40B4-BE49-F238E27FC236}">
                <a16:creationId xmlns:a16="http://schemas.microsoft.com/office/drawing/2014/main" id="{6F563F88-1632-CE42-8ECB-E5D121C962E5}"/>
              </a:ext>
            </a:extLst>
          </p:cNvPr>
          <p:cNvSpPr txBox="1"/>
          <p:nvPr/>
        </p:nvSpPr>
        <p:spPr>
          <a:xfrm>
            <a:off x="21142501" y="12243776"/>
            <a:ext cx="2188098"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solidFill>
                  <a:srgbClr val="EC2227"/>
                </a:solidFill>
                <a:latin typeface="Proxima Nova Alt Rg" panose="02000506030000020004" pitchFamily="50" charset="0"/>
              </a:rPr>
              <a:t>|  Fall 2019</a:t>
            </a:r>
            <a:endParaRPr lang="en-US" dirty="0">
              <a:solidFill>
                <a:srgbClr val="EC2227"/>
              </a:solidFill>
            </a:endParaRPr>
          </a:p>
        </p:txBody>
      </p:sp>
      <p:sp>
        <p:nvSpPr>
          <p:cNvPr id="11" name="Rectangle">
            <a:extLst>
              <a:ext uri="{FF2B5EF4-FFF2-40B4-BE49-F238E27FC236}">
                <a16:creationId xmlns:a16="http://schemas.microsoft.com/office/drawing/2014/main" id="{EB348627-A11D-604C-9583-8EF816074000}"/>
              </a:ext>
            </a:extLst>
          </p:cNvPr>
          <p:cNvSpPr/>
          <p:nvPr/>
        </p:nvSpPr>
        <p:spPr>
          <a:xfrm>
            <a:off x="0" y="0"/>
            <a:ext cx="8333509" cy="13716000"/>
          </a:xfrm>
          <a:prstGeom prst="rect">
            <a:avLst/>
          </a:prstGeom>
          <a:solidFill>
            <a:srgbClr val="EC22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sz="3000"/>
          </a:p>
        </p:txBody>
      </p:sp>
      <p:sp>
        <p:nvSpPr>
          <p:cNvPr id="12" name="Title 4">
            <a:extLst>
              <a:ext uri="{FF2B5EF4-FFF2-40B4-BE49-F238E27FC236}">
                <a16:creationId xmlns:a16="http://schemas.microsoft.com/office/drawing/2014/main" id="{69087BFE-EF0B-1A4E-B699-882B9181058D}"/>
              </a:ext>
            </a:extLst>
          </p:cNvPr>
          <p:cNvSpPr txBox="1">
            <a:spLocks/>
          </p:cNvSpPr>
          <p:nvPr/>
        </p:nvSpPr>
        <p:spPr>
          <a:xfrm>
            <a:off x="1126928" y="5345781"/>
            <a:ext cx="6354527" cy="3798220"/>
          </a:xfrm>
          <a:prstGeom prst="rect">
            <a:avLst/>
          </a:prstGeom>
        </p:spPr>
        <p:txBody>
          <a:bodyPr>
            <a:noAutofit/>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hangingPunct="1"/>
            <a:r>
              <a:rPr lang="en-US" sz="7000" dirty="0">
                <a:solidFill>
                  <a:srgbClr val="FFFFFF"/>
                </a:solidFill>
                <a:latin typeface="Arial Black" panose="020B0A04020102020204" pitchFamily="34" charset="0"/>
              </a:rPr>
              <a:t>WHAT IS A</a:t>
            </a:r>
          </a:p>
          <a:p>
            <a:pPr algn="l" hangingPunct="1"/>
            <a:r>
              <a:rPr lang="en-US" sz="7000" dirty="0">
                <a:solidFill>
                  <a:srgbClr val="FFFFFF"/>
                </a:solidFill>
                <a:latin typeface="Arial Black" panose="020B0A04020102020204" pitchFamily="34" charset="0"/>
              </a:rPr>
              <a:t>STANDARD</a:t>
            </a:r>
          </a:p>
          <a:p>
            <a:pPr algn="l" hangingPunct="1"/>
            <a:r>
              <a:rPr lang="en-US" sz="7000" dirty="0">
                <a:solidFill>
                  <a:srgbClr val="FFFFFF"/>
                </a:solidFill>
                <a:latin typeface="Arial Black" panose="020B0A04020102020204" pitchFamily="34" charset="0"/>
              </a:rPr>
              <a:t>DRINK?</a:t>
            </a:r>
            <a:endParaRPr lang="en-CA" sz="7000" dirty="0">
              <a:solidFill>
                <a:srgbClr val="FFFFFF"/>
              </a:solidFill>
              <a:latin typeface="Arial Black" panose="020B0A04020102020204" pitchFamily="34" charset="0"/>
            </a:endParaRPr>
          </a:p>
        </p:txBody>
      </p:sp>
      <p:sp>
        <p:nvSpPr>
          <p:cNvPr id="13" name="Text Placeholder 2">
            <a:extLst>
              <a:ext uri="{FF2B5EF4-FFF2-40B4-BE49-F238E27FC236}">
                <a16:creationId xmlns:a16="http://schemas.microsoft.com/office/drawing/2014/main" id="{6B99901C-E6E5-DC4C-B1CF-BDC0DEBEA7C2}"/>
              </a:ext>
            </a:extLst>
          </p:cNvPr>
          <p:cNvSpPr>
            <a:spLocks noGrp="1"/>
          </p:cNvSpPr>
          <p:nvPr>
            <p:ph type="body" idx="1"/>
          </p:nvPr>
        </p:nvSpPr>
        <p:spPr>
          <a:xfrm>
            <a:off x="9844958" y="1960029"/>
            <a:ext cx="13485641" cy="3385752"/>
          </a:xfrm>
        </p:spPr>
        <p:txBody>
          <a:bodyPr>
            <a:normAutofit lnSpcReduction="10000"/>
          </a:bodyPr>
          <a:lstStyle/>
          <a:p>
            <a:pPr marL="0" indent="0">
              <a:buNone/>
            </a:pPr>
            <a:r>
              <a:rPr lang="en-US" sz="4500" b="1" dirty="0">
                <a:latin typeface="Proxima Nova Alt Rg"/>
              </a:rPr>
              <a:t>THEY’RE ALL ”A DRINK”</a:t>
            </a:r>
            <a:br>
              <a:rPr lang="en-US" sz="4500" b="1" dirty="0">
                <a:latin typeface="Proxima Nova Alt Rg"/>
              </a:rPr>
            </a:br>
            <a:r>
              <a:rPr lang="en-US" sz="4500" dirty="0">
                <a:latin typeface="Proxima Nova Alt Rg"/>
              </a:rPr>
              <a:t>They may look and taste different, but each of </a:t>
            </a:r>
            <a:br>
              <a:rPr lang="en-US" sz="4500" dirty="0">
                <a:latin typeface="Proxima Nova Alt Rg"/>
              </a:rPr>
            </a:br>
            <a:r>
              <a:rPr lang="en-US" sz="4500" dirty="0">
                <a:latin typeface="Proxima Nova Alt Rg"/>
              </a:rPr>
              <a:t>these beverages have the same amount of alcohol. And they’re all considered a standard drink.</a:t>
            </a:r>
            <a:br>
              <a:rPr lang="en-US" sz="4500" dirty="0">
                <a:latin typeface="Proxima Nova Alt Rg"/>
              </a:rPr>
            </a:br>
            <a:endParaRPr lang="en-US" sz="4500" dirty="0">
              <a:latin typeface="Proxima Nova Alt Rg"/>
            </a:endParaRPr>
          </a:p>
        </p:txBody>
      </p:sp>
      <p:pic>
        <p:nvPicPr>
          <p:cNvPr id="4" name="Picture 3">
            <a:extLst>
              <a:ext uri="{FF2B5EF4-FFF2-40B4-BE49-F238E27FC236}">
                <a16:creationId xmlns:a16="http://schemas.microsoft.com/office/drawing/2014/main" id="{A49000D4-05EC-4F43-AC33-11F383EAD9B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02746" y="5366441"/>
            <a:ext cx="8671184" cy="5811538"/>
          </a:xfrm>
          <a:prstGeom prst="rect">
            <a:avLst/>
          </a:prstGeom>
        </p:spPr>
      </p:pic>
    </p:spTree>
    <p:extLst>
      <p:ext uri="{BB962C8B-B14F-4D97-AF65-F5344CB8AC3E}">
        <p14:creationId xmlns:p14="http://schemas.microsoft.com/office/powerpoint/2010/main" val="23305490"/>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ncourse">
  <a:themeElements>
    <a:clrScheme name="Custom 4">
      <a:dk1>
        <a:sysClr val="windowText" lastClr="000000"/>
      </a:dk1>
      <a:lt1>
        <a:sysClr val="window" lastClr="FFFFFF"/>
      </a:lt1>
      <a:dk2>
        <a:srgbClr val="464646"/>
      </a:dk2>
      <a:lt2>
        <a:srgbClr val="DEF5FA"/>
      </a:lt2>
      <a:accent1>
        <a:srgbClr val="9E161C"/>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36B9C7C4B78A47B6A489CBFC9CB189" ma:contentTypeVersion="5" ma:contentTypeDescription="Create a new document." ma:contentTypeScope="" ma:versionID="d54732bd72c742a0deef80624c869445">
  <xsd:schema xmlns:xsd="http://www.w3.org/2001/XMLSchema" xmlns:xs="http://www.w3.org/2001/XMLSchema" xmlns:p="http://schemas.microsoft.com/office/2006/metadata/properties" xmlns:ns3="8555f4c4-2f2c-47c8-b43f-42e4d79f9976" xmlns:ns4="4444286e-78d6-47ff-8e5d-541c16207513" targetNamespace="http://schemas.microsoft.com/office/2006/metadata/properties" ma:root="true" ma:fieldsID="c734eee2a0d7f7109292ecfa3fcf8c3b" ns3:_="" ns4:_="">
    <xsd:import namespace="8555f4c4-2f2c-47c8-b43f-42e4d79f9976"/>
    <xsd:import namespace="4444286e-78d6-47ff-8e5d-541c162075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5f4c4-2f2c-47c8-b43f-42e4d79f99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44286e-78d6-47ff-8e5d-541c162075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C16E9-F1CE-4ABF-90EE-DDD19D530D2A}">
  <ds:schemaRefs>
    <ds:schemaRef ds:uri="http://schemas.microsoft.com/sharepoint/v3/contenttype/forms"/>
  </ds:schemaRefs>
</ds:datastoreItem>
</file>

<file path=customXml/itemProps2.xml><?xml version="1.0" encoding="utf-8"?>
<ds:datastoreItem xmlns:ds="http://schemas.openxmlformats.org/officeDocument/2006/customXml" ds:itemID="{4C104334-4539-4FAA-8BED-9BA46C4359D4}">
  <ds:schemaRefs>
    <ds:schemaRef ds:uri="http://purl.org/dc/elements/1.1/"/>
    <ds:schemaRef ds:uri="http://schemas.microsoft.com/office/2006/metadata/properties"/>
    <ds:schemaRef ds:uri="http://schemas.microsoft.com/office/2006/documentManagement/types"/>
    <ds:schemaRef ds:uri="http://purl.org/dc/terms/"/>
    <ds:schemaRef ds:uri="4444286e-78d6-47ff-8e5d-541c16207513"/>
    <ds:schemaRef ds:uri="http://purl.org/dc/dcmitype/"/>
    <ds:schemaRef ds:uri="http://schemas.microsoft.com/office/infopath/2007/PartnerControls"/>
    <ds:schemaRef ds:uri="http://schemas.openxmlformats.org/package/2006/metadata/core-properties"/>
    <ds:schemaRef ds:uri="8555f4c4-2f2c-47c8-b43f-42e4d79f9976"/>
    <ds:schemaRef ds:uri="http://www.w3.org/XML/1998/namespace"/>
  </ds:schemaRefs>
</ds:datastoreItem>
</file>

<file path=customXml/itemProps3.xml><?xml version="1.0" encoding="utf-8"?>
<ds:datastoreItem xmlns:ds="http://schemas.openxmlformats.org/officeDocument/2006/customXml" ds:itemID="{37ACA879-5253-44AB-A8A7-8A65F6EEFF79}">
  <ds:schemaRefs>
    <ds:schemaRef ds:uri="4444286e-78d6-47ff-8e5d-541c16207513"/>
    <ds:schemaRef ds:uri="8555f4c4-2f2c-47c8-b43f-42e4d79f99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602</TotalTime>
  <Words>858</Words>
  <Application>Microsoft Macintosh PowerPoint</Application>
  <PresentationFormat>Custom</PresentationFormat>
  <Paragraphs>237</Paragraphs>
  <Slides>23</Slides>
  <Notes>17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23</vt:i4>
      </vt:variant>
    </vt:vector>
  </HeadingPairs>
  <TitlesOfParts>
    <vt:vector size="39" baseType="lpstr">
      <vt:lpstr>Arial</vt:lpstr>
      <vt:lpstr>Arial Black</vt:lpstr>
      <vt:lpstr>Calibri</vt:lpstr>
      <vt:lpstr>Helvetica Light</vt:lpstr>
      <vt:lpstr>Helvetica Neue</vt:lpstr>
      <vt:lpstr>Helvetica Neue Light</vt:lpstr>
      <vt:lpstr>Helvetica Neue Medium</vt:lpstr>
      <vt:lpstr>Helvetica Neue Thin</vt:lpstr>
      <vt:lpstr>Lucida Sans Unicode</vt:lpstr>
      <vt:lpstr>Proxima Nova Alt</vt:lpstr>
      <vt:lpstr>Proxima Nova Alt Rg</vt:lpstr>
      <vt:lpstr>Verdana</vt:lpstr>
      <vt:lpstr>Wingdings 2</vt:lpstr>
      <vt:lpstr>Wingdings 3</vt:lpstr>
      <vt:lpstr>White</vt:lpstr>
      <vt:lpstr>Concourse</vt:lpstr>
      <vt:lpstr>PowerPoint Presentation</vt:lpstr>
      <vt:lpstr>WHAT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Martin</dc:creator>
  <cp:lastModifiedBy>Ben Gale</cp:lastModifiedBy>
  <cp:revision>42</cp:revision>
  <cp:lastPrinted>2019-09-04T12:29:47Z</cp:lastPrinted>
  <dcterms:modified xsi:type="dcterms:W3CDTF">2019-09-18T20:04:00Z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0x0101004336B9C7C4B78A47B6A489CBFC9CB189</vt:lpwstr>
  </property>
</Properties>
</file>